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8"/>
  </p:notesMasterIdLst>
  <p:sldIdLst>
    <p:sldId id="256" r:id="rId2"/>
    <p:sldId id="257" r:id="rId3"/>
    <p:sldId id="258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4" r:id="rId13"/>
    <p:sldId id="273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522" r:id="rId49"/>
    <p:sldId id="523" r:id="rId50"/>
    <p:sldId id="524" r:id="rId51"/>
    <p:sldId id="525" r:id="rId52"/>
    <p:sldId id="526" r:id="rId53"/>
    <p:sldId id="527" r:id="rId54"/>
    <p:sldId id="528" r:id="rId55"/>
    <p:sldId id="529" r:id="rId56"/>
    <p:sldId id="530" r:id="rId57"/>
    <p:sldId id="531" r:id="rId58"/>
    <p:sldId id="532" r:id="rId59"/>
    <p:sldId id="533" r:id="rId60"/>
    <p:sldId id="534" r:id="rId61"/>
    <p:sldId id="535" r:id="rId62"/>
    <p:sldId id="536" r:id="rId63"/>
    <p:sldId id="537" r:id="rId64"/>
    <p:sldId id="538" r:id="rId65"/>
    <p:sldId id="539" r:id="rId66"/>
    <p:sldId id="540" r:id="rId67"/>
    <p:sldId id="541" r:id="rId68"/>
    <p:sldId id="542" r:id="rId69"/>
    <p:sldId id="543" r:id="rId70"/>
    <p:sldId id="544" r:id="rId71"/>
    <p:sldId id="545" r:id="rId72"/>
    <p:sldId id="546" r:id="rId73"/>
    <p:sldId id="547" r:id="rId74"/>
    <p:sldId id="548" r:id="rId75"/>
    <p:sldId id="549" r:id="rId76"/>
    <p:sldId id="550" r:id="rId77"/>
    <p:sldId id="551" r:id="rId78"/>
    <p:sldId id="552" r:id="rId79"/>
    <p:sldId id="553" r:id="rId80"/>
    <p:sldId id="554" r:id="rId81"/>
    <p:sldId id="555" r:id="rId82"/>
    <p:sldId id="556" r:id="rId83"/>
    <p:sldId id="557" r:id="rId84"/>
    <p:sldId id="558" r:id="rId85"/>
    <p:sldId id="559" r:id="rId86"/>
    <p:sldId id="560" r:id="rId87"/>
    <p:sldId id="561" r:id="rId88"/>
    <p:sldId id="562" r:id="rId89"/>
    <p:sldId id="563" r:id="rId90"/>
    <p:sldId id="564" r:id="rId91"/>
    <p:sldId id="565" r:id="rId92"/>
    <p:sldId id="566" r:id="rId93"/>
    <p:sldId id="567" r:id="rId94"/>
    <p:sldId id="568" r:id="rId95"/>
    <p:sldId id="569" r:id="rId96"/>
    <p:sldId id="570" r:id="rId97"/>
    <p:sldId id="571" r:id="rId98"/>
    <p:sldId id="572" r:id="rId99"/>
    <p:sldId id="573" r:id="rId100"/>
    <p:sldId id="649" r:id="rId101"/>
    <p:sldId id="650" r:id="rId102"/>
    <p:sldId id="651" r:id="rId103"/>
    <p:sldId id="652" r:id="rId104"/>
    <p:sldId id="653" r:id="rId105"/>
    <p:sldId id="654" r:id="rId106"/>
    <p:sldId id="655" r:id="rId107"/>
    <p:sldId id="656" r:id="rId108"/>
    <p:sldId id="657" r:id="rId109"/>
    <p:sldId id="658" r:id="rId110"/>
    <p:sldId id="659" r:id="rId111"/>
    <p:sldId id="660" r:id="rId112"/>
    <p:sldId id="661" r:id="rId113"/>
    <p:sldId id="662" r:id="rId114"/>
    <p:sldId id="663" r:id="rId115"/>
    <p:sldId id="664" r:id="rId116"/>
    <p:sldId id="665" r:id="rId117"/>
    <p:sldId id="666" r:id="rId118"/>
    <p:sldId id="667" r:id="rId119"/>
    <p:sldId id="668" r:id="rId120"/>
    <p:sldId id="669" r:id="rId121"/>
    <p:sldId id="670" r:id="rId122"/>
    <p:sldId id="671" r:id="rId123"/>
    <p:sldId id="672" r:id="rId124"/>
    <p:sldId id="673" r:id="rId125"/>
    <p:sldId id="674" r:id="rId126"/>
    <p:sldId id="675" r:id="rId127"/>
    <p:sldId id="676" r:id="rId128"/>
    <p:sldId id="677" r:id="rId129"/>
    <p:sldId id="678" r:id="rId130"/>
    <p:sldId id="679" r:id="rId131"/>
    <p:sldId id="680" r:id="rId132"/>
    <p:sldId id="681" r:id="rId133"/>
    <p:sldId id="682" r:id="rId134"/>
    <p:sldId id="683" r:id="rId135"/>
    <p:sldId id="684" r:id="rId136"/>
    <p:sldId id="685" r:id="rId137"/>
    <p:sldId id="686" r:id="rId138"/>
    <p:sldId id="687" r:id="rId139"/>
    <p:sldId id="688" r:id="rId140"/>
    <p:sldId id="689" r:id="rId141"/>
    <p:sldId id="690" r:id="rId142"/>
    <p:sldId id="691" r:id="rId143"/>
    <p:sldId id="692" r:id="rId144"/>
    <p:sldId id="693" r:id="rId145"/>
    <p:sldId id="694" r:id="rId146"/>
    <p:sldId id="695" r:id="rId147"/>
    <p:sldId id="696" r:id="rId148"/>
    <p:sldId id="697" r:id="rId149"/>
    <p:sldId id="698" r:id="rId150"/>
    <p:sldId id="699" r:id="rId151"/>
    <p:sldId id="700" r:id="rId152"/>
    <p:sldId id="701" r:id="rId153"/>
    <p:sldId id="702" r:id="rId154"/>
    <p:sldId id="703" r:id="rId155"/>
    <p:sldId id="704" r:id="rId156"/>
    <p:sldId id="705" r:id="rId157"/>
    <p:sldId id="706" r:id="rId158"/>
    <p:sldId id="707" r:id="rId159"/>
    <p:sldId id="708" r:id="rId160"/>
    <p:sldId id="709" r:id="rId161"/>
    <p:sldId id="710" r:id="rId162"/>
    <p:sldId id="711" r:id="rId163"/>
    <p:sldId id="712" r:id="rId164"/>
    <p:sldId id="713" r:id="rId165"/>
    <p:sldId id="714" r:id="rId166"/>
    <p:sldId id="715" r:id="rId167"/>
    <p:sldId id="716" r:id="rId168"/>
    <p:sldId id="717" r:id="rId169"/>
    <p:sldId id="718" r:id="rId170"/>
    <p:sldId id="719" r:id="rId171"/>
    <p:sldId id="720" r:id="rId172"/>
    <p:sldId id="721" r:id="rId173"/>
    <p:sldId id="722" r:id="rId174"/>
    <p:sldId id="723" r:id="rId175"/>
    <p:sldId id="724" r:id="rId176"/>
    <p:sldId id="725" r:id="rId177"/>
    <p:sldId id="726" r:id="rId178"/>
    <p:sldId id="727" r:id="rId179"/>
    <p:sldId id="728" r:id="rId180"/>
    <p:sldId id="729" r:id="rId181"/>
    <p:sldId id="730" r:id="rId182"/>
    <p:sldId id="731" r:id="rId183"/>
    <p:sldId id="732" r:id="rId184"/>
    <p:sldId id="733" r:id="rId185"/>
    <p:sldId id="734" r:id="rId186"/>
    <p:sldId id="735" r:id="rId187"/>
    <p:sldId id="736" r:id="rId188"/>
    <p:sldId id="737" r:id="rId189"/>
    <p:sldId id="738" r:id="rId190"/>
    <p:sldId id="739" r:id="rId191"/>
    <p:sldId id="740" r:id="rId192"/>
    <p:sldId id="741" r:id="rId193"/>
    <p:sldId id="742" r:id="rId194"/>
    <p:sldId id="743" r:id="rId195"/>
    <p:sldId id="744" r:id="rId196"/>
    <p:sldId id="745" r:id="rId197"/>
    <p:sldId id="746" r:id="rId198"/>
    <p:sldId id="747" r:id="rId199"/>
    <p:sldId id="748" r:id="rId200"/>
    <p:sldId id="749" r:id="rId201"/>
    <p:sldId id="750" r:id="rId202"/>
    <p:sldId id="751" r:id="rId203"/>
    <p:sldId id="752" r:id="rId204"/>
    <p:sldId id="753" r:id="rId205"/>
    <p:sldId id="754" r:id="rId206"/>
    <p:sldId id="755" r:id="rId207"/>
    <p:sldId id="756" r:id="rId208"/>
    <p:sldId id="757" r:id="rId209"/>
    <p:sldId id="758" r:id="rId210"/>
    <p:sldId id="759" r:id="rId211"/>
    <p:sldId id="760" r:id="rId212"/>
    <p:sldId id="761" r:id="rId213"/>
    <p:sldId id="762" r:id="rId214"/>
    <p:sldId id="763" r:id="rId215"/>
    <p:sldId id="764" r:id="rId216"/>
    <p:sldId id="765" r:id="rId217"/>
    <p:sldId id="766" r:id="rId218"/>
    <p:sldId id="767" r:id="rId219"/>
    <p:sldId id="768" r:id="rId220"/>
    <p:sldId id="769" r:id="rId221"/>
    <p:sldId id="770" r:id="rId222"/>
    <p:sldId id="771" r:id="rId223"/>
    <p:sldId id="772" r:id="rId224"/>
    <p:sldId id="773" r:id="rId225"/>
    <p:sldId id="774" r:id="rId226"/>
    <p:sldId id="775" r:id="rId227"/>
    <p:sldId id="776" r:id="rId228"/>
    <p:sldId id="500" r:id="rId229"/>
    <p:sldId id="504" r:id="rId230"/>
    <p:sldId id="505" r:id="rId231"/>
    <p:sldId id="506" r:id="rId232"/>
    <p:sldId id="507" r:id="rId233"/>
    <p:sldId id="508" r:id="rId234"/>
    <p:sldId id="509" r:id="rId235"/>
    <p:sldId id="510" r:id="rId236"/>
    <p:sldId id="514" r:id="rId237"/>
    <p:sldId id="511" r:id="rId238"/>
    <p:sldId id="512" r:id="rId239"/>
    <p:sldId id="515" r:id="rId240"/>
    <p:sldId id="516" r:id="rId241"/>
    <p:sldId id="517" r:id="rId242"/>
    <p:sldId id="518" r:id="rId243"/>
    <p:sldId id="519" r:id="rId244"/>
    <p:sldId id="520" r:id="rId245"/>
    <p:sldId id="575" r:id="rId246"/>
    <p:sldId id="576" r:id="rId247"/>
    <p:sldId id="574" r:id="rId248"/>
    <p:sldId id="577" r:id="rId249"/>
    <p:sldId id="578" r:id="rId250"/>
    <p:sldId id="580" r:id="rId251"/>
    <p:sldId id="581" r:id="rId252"/>
    <p:sldId id="582" r:id="rId253"/>
    <p:sldId id="579" r:id="rId254"/>
    <p:sldId id="583" r:id="rId255"/>
    <p:sldId id="584" r:id="rId256"/>
    <p:sldId id="585" r:id="rId257"/>
    <p:sldId id="586" r:id="rId258"/>
    <p:sldId id="587" r:id="rId259"/>
    <p:sldId id="588" r:id="rId260"/>
    <p:sldId id="589" r:id="rId261"/>
    <p:sldId id="590" r:id="rId262"/>
    <p:sldId id="591" r:id="rId263"/>
    <p:sldId id="592" r:id="rId264"/>
    <p:sldId id="593" r:id="rId265"/>
    <p:sldId id="594" r:id="rId266"/>
    <p:sldId id="595" r:id="rId267"/>
    <p:sldId id="596" r:id="rId268"/>
    <p:sldId id="597" r:id="rId269"/>
    <p:sldId id="598" r:id="rId270"/>
    <p:sldId id="599" r:id="rId271"/>
    <p:sldId id="600" r:id="rId272"/>
    <p:sldId id="601" r:id="rId273"/>
    <p:sldId id="602" r:id="rId274"/>
    <p:sldId id="603" r:id="rId275"/>
    <p:sldId id="604" r:id="rId276"/>
    <p:sldId id="605" r:id="rId277"/>
    <p:sldId id="606" r:id="rId278"/>
    <p:sldId id="607" r:id="rId279"/>
    <p:sldId id="608" r:id="rId280"/>
    <p:sldId id="611" r:id="rId281"/>
    <p:sldId id="609" r:id="rId282"/>
    <p:sldId id="612" r:id="rId283"/>
    <p:sldId id="613" r:id="rId284"/>
    <p:sldId id="614" r:id="rId285"/>
    <p:sldId id="615" r:id="rId286"/>
    <p:sldId id="616" r:id="rId287"/>
    <p:sldId id="610" r:id="rId288"/>
    <p:sldId id="617" r:id="rId289"/>
    <p:sldId id="618" r:id="rId290"/>
    <p:sldId id="619" r:id="rId291"/>
    <p:sldId id="620" r:id="rId292"/>
    <p:sldId id="621" r:id="rId293"/>
    <p:sldId id="622" r:id="rId294"/>
    <p:sldId id="623" r:id="rId295"/>
    <p:sldId id="624" r:id="rId296"/>
    <p:sldId id="625" r:id="rId297"/>
    <p:sldId id="626" r:id="rId298"/>
    <p:sldId id="627" r:id="rId299"/>
    <p:sldId id="629" r:id="rId300"/>
    <p:sldId id="634" r:id="rId301"/>
    <p:sldId id="635" r:id="rId302"/>
    <p:sldId id="636" r:id="rId303"/>
    <p:sldId id="637" r:id="rId304"/>
    <p:sldId id="638" r:id="rId305"/>
    <p:sldId id="639" r:id="rId306"/>
    <p:sldId id="640" r:id="rId307"/>
    <p:sldId id="641" r:id="rId308"/>
    <p:sldId id="642" r:id="rId309"/>
    <p:sldId id="644" r:id="rId310"/>
    <p:sldId id="645" r:id="rId311"/>
    <p:sldId id="646" r:id="rId312"/>
    <p:sldId id="647" r:id="rId313"/>
    <p:sldId id="643" r:id="rId314"/>
    <p:sldId id="648" r:id="rId315"/>
    <p:sldId id="777" r:id="rId316"/>
    <p:sldId id="264" r:id="rId317"/>
  </p:sldIdLst>
  <p:sldSz cx="12192000" cy="6858000"/>
  <p:notesSz cx="6858000" cy="9144000"/>
  <p:embeddedFontLst>
    <p:embeddedFont>
      <p:font typeface="나눔고딕" pitchFamily="50" charset="-127"/>
      <p:regular r:id="rId319"/>
      <p:bold r:id="rId320"/>
    </p:embeddedFont>
    <p:embeddedFont>
      <p:font typeface="맑은 고딕" pitchFamily="50" charset="-127"/>
      <p:regular r:id="rId321"/>
      <p:bold r:id="rId322"/>
    </p:embeddedFont>
    <p:embeddedFont>
      <p:font typeface="나눔고딕 ExtraBold" pitchFamily="50" charset="-127"/>
      <p:bold r:id="rId3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47A"/>
    <a:srgbClr val="9DC6C7"/>
    <a:srgbClr val="B0D2D3"/>
    <a:srgbClr val="F39B20"/>
    <a:srgbClr val="00B0F0"/>
    <a:srgbClr val="00632E"/>
    <a:srgbClr val="A1F200"/>
    <a:srgbClr val="00A4DE"/>
    <a:srgbClr val="004C24"/>
    <a:srgbClr val="00AA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38" autoAdjust="0"/>
    <p:restoredTop sz="94151" autoAdjust="0"/>
  </p:normalViewPr>
  <p:slideViewPr>
    <p:cSldViewPr>
      <p:cViewPr varScale="1">
        <p:scale>
          <a:sx n="59" d="100"/>
          <a:sy n="59" d="100"/>
        </p:scale>
        <p:origin x="-102" y="-2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60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presProps" Target="presProps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theme" Target="theme/theme1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tableStyles" Target="tableStyles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notesMaster" Target="notesMasters/notesMaster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font" Target="fonts/font1.fntdata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font" Target="fonts/font2.fntdata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font" Target="fonts/font3.fntdata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viewProps" Target="viewProps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022150-9B02-46DC-ADB6-67A0CDE9349F}" type="datetimeFigureOut">
              <a:rPr lang="ko-KR" altLang="en-US" smtClean="0"/>
              <a:t>2016-12-14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986C78-FA6E-4DEF-8449-CCBA996B6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930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986C78-FA6E-4DEF-8449-CCBA996B60F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75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60146-E44D-474F-9535-663990FD78F6}" type="datetimeFigureOut">
              <a:rPr lang="ko-KR" altLang="en-US" smtClean="0"/>
              <a:t>2016-12-14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563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60146-E44D-474F-9535-663990FD78F6}" type="datetimeFigureOut">
              <a:rPr lang="ko-KR" altLang="en-US" smtClean="0"/>
              <a:t>2016-12-14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892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60146-E44D-474F-9535-663990FD78F6}" type="datetimeFigureOut">
              <a:rPr lang="ko-KR" altLang="en-US" smtClean="0"/>
              <a:t>2016-12-14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0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60146-E44D-474F-9535-663990FD78F6}" type="datetimeFigureOut">
              <a:rPr lang="ko-KR" altLang="en-US" smtClean="0"/>
              <a:t>2016-12-14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625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60146-E44D-474F-9535-663990FD78F6}" type="datetimeFigureOut">
              <a:rPr lang="ko-KR" altLang="en-US" smtClean="0"/>
              <a:t>2016-12-14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489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60146-E44D-474F-9535-663990FD78F6}" type="datetimeFigureOut">
              <a:rPr lang="ko-KR" altLang="en-US" smtClean="0"/>
              <a:t>2016-12-14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346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60146-E44D-474F-9535-663990FD78F6}" type="datetimeFigureOut">
              <a:rPr lang="ko-KR" altLang="en-US" smtClean="0"/>
              <a:t>2016-12-14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809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60146-E44D-474F-9535-663990FD78F6}" type="datetimeFigureOut">
              <a:rPr lang="ko-KR" altLang="en-US" smtClean="0"/>
              <a:t>2016-12-14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615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60146-E44D-474F-9535-663990FD78F6}" type="datetimeFigureOut">
              <a:rPr lang="ko-KR" altLang="en-US" smtClean="0"/>
              <a:t>2016-12-14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716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60146-E44D-474F-9535-663990FD78F6}" type="datetimeFigureOut">
              <a:rPr lang="ko-KR" altLang="en-US" smtClean="0"/>
              <a:t>2016-12-14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468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055920" y="1989320"/>
            <a:ext cx="4320000" cy="432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60146-E44D-474F-9535-663990FD78F6}" type="datetimeFigureOut">
              <a:rPr lang="ko-KR" altLang="en-US" smtClean="0"/>
              <a:t>2016-12-14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072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60146-E44D-474F-9535-663990FD78F6}" type="datetimeFigureOut">
              <a:rPr lang="ko-KR" altLang="en-US" smtClean="0"/>
              <a:t>2016-12-14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7BAF90-6F77-4EA8-A6E7-1B54FEB14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510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11" Type="http://schemas.openxmlformats.org/officeDocument/2006/relationships/image" Target="../media/image25.gif"/><Relationship Id="rId5" Type="http://schemas.openxmlformats.org/officeDocument/2006/relationships/image" Target="../media/image19.pn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50000"/>
            </a:schemeClr>
          </a:solidFill>
        </p:grpSpPr>
        <p:sp>
          <p:nvSpPr>
            <p:cNvPr id="6" name="직사각형 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 rot="16200000">
              <a:off x="10816324" y="3321278"/>
              <a:ext cx="2440092" cy="21544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2016. All right reserved by </a:t>
              </a:r>
              <a:r>
                <a:rPr lang="en-US" altLang="ko-KR" sz="8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BiBook</a:t>
              </a:r>
              <a:r>
                <a:rPr lang="en-US" altLang="ko-KR" sz="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  <a:endParaRPr lang="ko-KR" altLang="en-US" sz="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330977" y="2480955"/>
              <a:ext cx="984136" cy="599945"/>
            </a:xfrm>
            <a:prstGeom prst="rect">
              <a:avLst/>
            </a:prstGeom>
            <a:grpFill/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9938" y="534277"/>
              <a:ext cx="1440875" cy="878380"/>
            </a:xfrm>
            <a:prstGeom prst="rect">
              <a:avLst/>
            </a:prstGeom>
            <a:grpFill/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349" y="4055557"/>
              <a:ext cx="1309886" cy="798527"/>
            </a:xfrm>
            <a:prstGeom prst="rect">
              <a:avLst/>
            </a:prstGeom>
            <a:grpFill/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2964" y="4206909"/>
              <a:ext cx="813335" cy="495823"/>
            </a:xfrm>
            <a:prstGeom prst="rect">
              <a:avLst/>
            </a:prstGeom>
            <a:grpFill/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5033" y="5352421"/>
              <a:ext cx="813335" cy="495823"/>
            </a:xfrm>
            <a:prstGeom prst="rect">
              <a:avLst/>
            </a:prstGeom>
            <a:grpFill/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7528" y="1982401"/>
              <a:ext cx="1309886" cy="798527"/>
            </a:xfrm>
            <a:prstGeom prst="rect">
              <a:avLst/>
            </a:prstGeom>
            <a:grpFill/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9696" y="373521"/>
              <a:ext cx="984136" cy="599946"/>
            </a:xfrm>
            <a:prstGeom prst="rect">
              <a:avLst/>
            </a:prstGeom>
            <a:grpFill/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5685" y="3990780"/>
              <a:ext cx="1440875" cy="878380"/>
            </a:xfrm>
            <a:prstGeom prst="rect">
              <a:avLst/>
            </a:prstGeom>
            <a:grpFill/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768" y="5161142"/>
              <a:ext cx="1440875" cy="878380"/>
            </a:xfrm>
            <a:prstGeom prst="rect">
              <a:avLst/>
            </a:prstGeom>
            <a:grpFill/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5113" y="4177434"/>
              <a:ext cx="813335" cy="495823"/>
            </a:xfrm>
            <a:prstGeom prst="rect">
              <a:avLst/>
            </a:prstGeom>
            <a:grpFill/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6320" y="2348880"/>
              <a:ext cx="1440875" cy="950424"/>
            </a:xfrm>
            <a:prstGeom prst="rect">
              <a:avLst/>
            </a:prstGeom>
            <a:grpFill/>
          </p:spPr>
        </p:pic>
        <p:grpSp>
          <p:nvGrpSpPr>
            <p:cNvPr id="27" name="그룹 26"/>
            <p:cNvGrpSpPr/>
            <p:nvPr/>
          </p:nvGrpSpPr>
          <p:grpSpPr>
            <a:xfrm>
              <a:off x="3584768" y="2546531"/>
              <a:ext cx="4671472" cy="2738440"/>
              <a:chOff x="3584768" y="2546531"/>
              <a:chExt cx="4671472" cy="2738440"/>
            </a:xfrm>
            <a:grpFill/>
          </p:grpSpPr>
          <p:sp>
            <p:nvSpPr>
              <p:cNvPr id="24" name="TextBox 23"/>
              <p:cNvSpPr txBox="1"/>
              <p:nvPr/>
            </p:nvSpPr>
            <p:spPr>
              <a:xfrm>
                <a:off x="3584768" y="2546531"/>
                <a:ext cx="4671472" cy="707886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000" dirty="0">
                    <a:ln>
                      <a:solidFill>
                        <a:schemeClr val="bg1">
                          <a:alpha val="20000"/>
                        </a:schemeClr>
                      </a:solidFill>
                    </a:ln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Useful Groupware</a:t>
                </a:r>
                <a:endParaRPr lang="ko-KR" altLang="en-US" sz="40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584768" y="3776866"/>
                <a:ext cx="4671467" cy="150810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 err="1" smtClean="0">
                    <a:ln>
                      <a:solidFill>
                        <a:schemeClr val="bg1">
                          <a:alpha val="20000"/>
                        </a:schemeClr>
                      </a:solidFill>
                    </a:ln>
                    <a:solidFill>
                      <a:schemeClr val="bg1"/>
                    </a:solidFill>
                    <a:latin typeface="나눔고딕" charset="-127"/>
                    <a:ea typeface="나눔고딕" charset="-127"/>
                  </a:rPr>
                  <a:t>잘했조</a:t>
                </a:r>
                <a:endParaRPr lang="en-US" altLang="ko-KR" sz="2800" b="1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charset="-127"/>
                  <a:ea typeface="나눔고딕" charset="-127"/>
                </a:endParaRPr>
              </a:p>
              <a:p>
                <a:pPr algn="ctr"/>
                <a:endParaRPr lang="ko-KR" altLang="en-US" sz="2400" b="1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charset="-127"/>
                  <a:ea typeface="나눔고딕" charset="-127"/>
                </a:endParaRPr>
              </a:p>
              <a:p>
                <a:pPr algn="ctr"/>
                <a:r>
                  <a:rPr lang="ko-KR" altLang="en-US" sz="2000" dirty="0" smtClean="0">
                    <a:ln>
                      <a:solidFill>
                        <a:schemeClr val="bg1">
                          <a:alpha val="20000"/>
                        </a:schemeClr>
                      </a:solidFill>
                    </a:ln>
                    <a:solidFill>
                      <a:schemeClr val="bg1"/>
                    </a:solidFill>
                    <a:latin typeface="나눔고딕" charset="-127"/>
                    <a:ea typeface="나눔고딕" charset="-127"/>
                  </a:rPr>
                  <a:t>채효원 박지혜</a:t>
                </a:r>
                <a:endParaRPr lang="ko-KR" altLang="en-US" sz="20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charset="-127"/>
                  <a:ea typeface="나눔고딕" charset="-127"/>
                </a:endParaRPr>
              </a:p>
              <a:p>
                <a:pPr algn="ctr"/>
                <a:r>
                  <a:rPr lang="ko-KR" altLang="en-US" sz="2000" dirty="0" smtClean="0">
                    <a:ln>
                      <a:solidFill>
                        <a:schemeClr val="bg1">
                          <a:alpha val="20000"/>
                        </a:schemeClr>
                      </a:solidFill>
                    </a:ln>
                    <a:solidFill>
                      <a:schemeClr val="bg1"/>
                    </a:solidFill>
                    <a:latin typeface="나눔고딕" charset="-127"/>
                    <a:ea typeface="나눔고딕" charset="-127"/>
                  </a:rPr>
                  <a:t>안선영 이대원 전성원</a:t>
                </a:r>
                <a:endParaRPr lang="ko-KR" altLang="en-US" sz="20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7669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315057" cy="1060042"/>
            <a:chOff x="709468" y="346724"/>
            <a:chExt cx="2068704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068704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설계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19635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적용기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술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09468" y="1679400"/>
            <a:ext cx="26548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Spring Framework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9468" y="2131188"/>
            <a:ext cx="105504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스프링은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확장성이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높습니다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프레임워크에 통합하기 위해 간단하게 기존 라이브러리를 감싸는 정도로 스프링에서 사용이 가능하기 때문에 수많은 라이브러리가 이미 스프링에서 지원되고 있고 스프링에서 사용되는 라이브러리를 별도로 분리하기도 용이하고 의존성 주입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(Dependency Injection)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지원하며 제어 반전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IoC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 : Inversion of Control)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 지원하여 컨트롤의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제어권이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사용자가 아니라 프레임워크에 있어서 필요에 따라 스프링에서 사용자의 코드를 호출합니다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12" name="Picture 1" descr="C:\Users\Administrator\Desktop\적용기술\spr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97485" y="3501008"/>
            <a:ext cx="8197031" cy="31434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1654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게시글에</a:t>
            </a:r>
            <a:r>
              <a:rPr lang="ko-KR" altLang="en-US" sz="1800" dirty="0"/>
              <a:t> 대한 자신의 추가적인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/>
              <a:t>작성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회원 사용자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작성하기 전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된 사용자여야함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</a:t>
            </a:r>
            <a:r>
              <a:rPr lang="ko-KR" altLang="en-US" sz="2000" dirty="0" err="1"/>
              <a:t>공지게시판댓글등록</a:t>
            </a:r>
            <a:r>
              <a:rPr lang="en-US" altLang="ko-KR" sz="2000" dirty="0"/>
              <a:t>       </a:t>
            </a:r>
            <a:r>
              <a:rPr lang="ko-KR" altLang="en-US" sz="2000" dirty="0"/>
              <a:t>작성자       전성원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공지게시판댓글등록</a:t>
            </a:r>
            <a:endParaRPr lang="en-US" altLang="en-US" sz="2000" dirty="0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8175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해당 게시물에 대한 게시물을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게시물을 읽어보고 자신의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/>
              <a:t>을 작성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</a:t>
            </a:r>
            <a:r>
              <a:rPr lang="ko-KR" altLang="en-US" sz="2000" dirty="0" err="1"/>
              <a:t>공지게시판댓글등록</a:t>
            </a:r>
            <a:r>
              <a:rPr lang="en-US" altLang="ko-KR" sz="2000" dirty="0"/>
              <a:t>       </a:t>
            </a:r>
            <a:r>
              <a:rPr lang="ko-KR" altLang="en-US" sz="2000" dirty="0"/>
              <a:t>작성자  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공지게시판댓글등록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8069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내용을 수정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해당 댓글 작성자로 로그인 되어야 함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</a:t>
            </a:r>
            <a:r>
              <a:rPr lang="ko-KR" altLang="en-US" sz="2000" dirty="0" err="1"/>
              <a:t>공지게시판댓글수정</a:t>
            </a:r>
            <a:r>
              <a:rPr lang="en-US" altLang="ko-KR" sz="2000" dirty="0"/>
              <a:t>       </a:t>
            </a:r>
            <a:r>
              <a:rPr lang="ko-KR" altLang="en-US" sz="2000" dirty="0"/>
              <a:t>작성자  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공지게시판댓글수정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3864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vl="0" latinLnBrk="1"/>
            <a:r>
              <a:rPr lang="ko-KR" altLang="en-US" sz="1800" dirty="0"/>
              <a:t>  자신의 댓글 위치로 이동하여 댓글 내용을 수정</a:t>
            </a:r>
          </a:p>
          <a:p>
            <a:pPr lvl="0" latinLnBrk="1"/>
            <a:r>
              <a:rPr lang="ko-KR" altLang="en-US" sz="1800" dirty="0"/>
              <a:t>  수정한 댓글에 수정완료 버튼을 누르고 수정된 내용을 확인</a:t>
            </a:r>
            <a:endParaRPr lang="en-US" altLang="ko-KR" sz="1800" dirty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</a:t>
            </a:r>
            <a:r>
              <a:rPr lang="ko-KR" altLang="en-US" sz="2000" dirty="0" err="1"/>
              <a:t>공지게시판댓글수정</a:t>
            </a:r>
            <a:r>
              <a:rPr lang="en-US" altLang="ko-KR" sz="2000" dirty="0"/>
              <a:t>       </a:t>
            </a:r>
            <a:r>
              <a:rPr lang="ko-KR" altLang="en-US" sz="2000" dirty="0"/>
              <a:t>작성자  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공지게시판댓글수정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1558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자신이 작성한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삭제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해당 게시물의 댓글 작성자로 로그인 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pPr latinLnBrk="1"/>
            <a:endParaRPr lang="ko-KR" altLang="en-US" sz="18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</a:t>
            </a:r>
            <a:r>
              <a:rPr lang="ko-KR" altLang="en-US" sz="2000" dirty="0" err="1"/>
              <a:t>공지게시판댓글삭제</a:t>
            </a:r>
            <a:r>
              <a:rPr lang="en-US" altLang="ko-KR" sz="2000" dirty="0"/>
              <a:t>       </a:t>
            </a:r>
            <a:r>
              <a:rPr lang="ko-KR" altLang="en-US" sz="2000" dirty="0"/>
              <a:t>작성자  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공지게시판댓글삭제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7092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자신이 위치한 댓글 위치로 이동하여 댓글의 삭제버튼을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자신의 댓글이 삭제 되었는지 확인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</a:t>
            </a:r>
            <a:r>
              <a:rPr lang="ko-KR" altLang="en-US" sz="2000" dirty="0" err="1"/>
              <a:t>공지게시판댓글삭제</a:t>
            </a:r>
            <a:r>
              <a:rPr lang="en-US" altLang="ko-KR" sz="2000" dirty="0"/>
              <a:t>       </a:t>
            </a:r>
            <a:r>
              <a:rPr lang="ko-KR" altLang="en-US" sz="2000" dirty="0"/>
              <a:t>작성자  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공지게시판댓글삭제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1998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799" y="2635245"/>
            <a:ext cx="851099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회사 내 사용자들에게 업무 공지해야 될 내용을 작성 하여 </a:t>
            </a:r>
            <a:r>
              <a:rPr lang="ko-KR" altLang="en-US" sz="1800" dirty="0" smtClean="0"/>
              <a:t>알리기 위함 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44" indent="-285744" latinLnBrk="1">
              <a:buFontTx/>
              <a:buChar char="-"/>
            </a:pPr>
            <a:r>
              <a:rPr lang="ko-KR" altLang="en-US" sz="1800" dirty="0"/>
              <a:t>등록 되어있는 사원으로 로그인 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문서 제목과 내용이 비었는지 확인 해야 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등록한 작성자만 </a:t>
            </a:r>
            <a:r>
              <a:rPr lang="ko-KR" altLang="en-US" sz="1800" dirty="0" err="1"/>
              <a:t>게시글을</a:t>
            </a:r>
            <a:r>
              <a:rPr lang="ko-KR" altLang="en-US" sz="1800" dirty="0"/>
              <a:t> 수정 삭제 가능하게 해야 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댓글 등록 시 댓글 작성자만 수정 삭제가 가능해야 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 후 해당 게시판 리스트 페이지로 이동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사내게시판작성</a:t>
            </a:r>
            <a:r>
              <a:rPr lang="en-US" altLang="ko-KR" sz="2000" dirty="0"/>
              <a:t>       </a:t>
            </a:r>
            <a:r>
              <a:rPr lang="ko-KR" altLang="en-US" sz="2000" dirty="0"/>
              <a:t>작성자       전성원</a:t>
            </a:r>
            <a:endParaRPr lang="en-US" altLang="en-US" sz="2000" dirty="0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사내게시판작성</a:t>
            </a:r>
            <a:endParaRPr lang="en-US" altLang="en-US" sz="2000" dirty="0"/>
          </a:p>
        </p:txBody>
      </p:sp>
      <p:sp>
        <p:nvSpPr>
          <p:cNvPr id="23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7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1693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1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공지해야 될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제목과 내용을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첨부 파일이 필요한 경우 문서</a:t>
            </a:r>
            <a:r>
              <a:rPr lang="en-US" altLang="ko-KR" sz="1800" dirty="0"/>
              <a:t>,</a:t>
            </a:r>
            <a:r>
              <a:rPr lang="ko-KR" altLang="en-US" sz="1800" dirty="0"/>
              <a:t>사진을 등을 첨부하여 등록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안되었을 경우 로그인 창으로 이동</a:t>
            </a:r>
          </a:p>
          <a:p>
            <a:pPr marL="285744" indent="-285744" latinLnBrk="1">
              <a:buFontTx/>
              <a:buChar char="-"/>
            </a:pPr>
            <a:r>
              <a:rPr lang="ko-KR" altLang="en-US" sz="1800" dirty="0"/>
              <a:t>입력이 덜된 곳이 있으면 알림 메시지 출력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사내게시판작성</a:t>
            </a:r>
            <a:r>
              <a:rPr lang="en-US" altLang="ko-KR" sz="2000" dirty="0"/>
              <a:t>       </a:t>
            </a:r>
            <a:r>
              <a:rPr lang="ko-KR" altLang="en-US" sz="2000" dirty="0"/>
              <a:t>작성자  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사내게시판작성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0551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사내게시판검색</a:t>
            </a:r>
            <a:r>
              <a:rPr lang="en-US" altLang="ko-KR" sz="2000" dirty="0"/>
              <a:t>       </a:t>
            </a:r>
            <a:r>
              <a:rPr lang="ko-KR" altLang="en-US" sz="2000" dirty="0"/>
              <a:t>작성자       전성원</a:t>
            </a:r>
            <a:endParaRPr lang="en-US" altLang="en-US" sz="2000" dirty="0"/>
          </a:p>
        </p:txBody>
      </p:sp>
      <p:sp>
        <p:nvSpPr>
          <p:cNvPr id="13" name="직사각형 12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사내 게시물의 리스트 내용을 검색</a:t>
            </a:r>
            <a:r>
              <a:rPr lang="en-US" altLang="ko-KR" sz="1800" dirty="0"/>
              <a:t>(</a:t>
            </a:r>
            <a:r>
              <a:rPr lang="ko-KR" altLang="en-US" sz="1800" dirty="0"/>
              <a:t>조회</a:t>
            </a:r>
            <a:r>
              <a:rPr lang="en-US" altLang="ko-KR" sz="1800" dirty="0"/>
              <a:t>)</a:t>
            </a:r>
            <a:r>
              <a:rPr lang="ko-KR" altLang="en-US" sz="1800" dirty="0"/>
              <a:t>하기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사용자가 로그인 상태여야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사내게시판검색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0079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4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검색해야 될 게시판리스트로 이동 후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카테고리와 검색 내용을 입력 후 검색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조회된 내용 중 일치하는 제목을 클릭 후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상세 내용 조회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en-US" altLang="ko-KR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사내게시판검색</a:t>
            </a:r>
            <a:r>
              <a:rPr lang="en-US" altLang="ko-KR" sz="2000" dirty="0"/>
              <a:t>       </a:t>
            </a:r>
            <a:r>
              <a:rPr lang="ko-KR" altLang="en-US" sz="2000" dirty="0"/>
              <a:t>작성자  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사내게시판검색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7531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315057" cy="1060042"/>
            <a:chOff x="709468" y="346724"/>
            <a:chExt cx="2068704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068704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설계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19635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적용기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술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75799" y="169881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en-US" altLang="ko-KR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Mybatis</a:t>
            </a:r>
            <a:endParaRPr lang="en-US" altLang="ko-KR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9468" y="2131188"/>
            <a:ext cx="105504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마이바티스는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객체지향 언어인 자바의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관계형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데이터 베이스 프로그래밍을 좀더 쉽게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할수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있게 도와주는 개발 프레임워크이다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자바에선 데이터베이스 프로그래밍을 하기 위해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JDBC(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자바에서 제공하는 데이터베이스 프로그래밍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API)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제공하고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JDBC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관계형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데이터 베이스를 사용하기 위해 다양한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제공합니다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just"/>
            <a:r>
              <a:rPr lang="en-US" altLang="ko-KR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JDBC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보다 좀더 편하게 사용하기 위해 개발 되었습니다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13" name="Picture 2" descr="C:\Users\Administrator\Desktop\적용기술\마이바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8878" y="3429001"/>
            <a:ext cx="8737421" cy="32842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929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1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공지한 사내게시물의 내용의 문제가 있어서 변경 수정 해야 될 때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 </a:t>
            </a:r>
          </a:p>
          <a:p>
            <a:pPr marL="285744" indent="-285744" latinLnBrk="1">
              <a:buFontTx/>
              <a:buChar char="-"/>
            </a:pPr>
            <a:r>
              <a:rPr lang="ko-KR" altLang="en-US" sz="1800" dirty="0" err="1"/>
              <a:t>게시글</a:t>
            </a:r>
            <a:r>
              <a:rPr lang="ko-KR" altLang="en-US" sz="1800" dirty="0"/>
              <a:t> 등록한 작성자로 로그인 상태여야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r>
              <a:rPr lang="ko-KR" altLang="en-US" sz="1800" dirty="0"/>
              <a:t>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글 수정 후 제목</a:t>
            </a:r>
            <a:r>
              <a:rPr lang="en-US" altLang="ko-KR" sz="1800" dirty="0"/>
              <a:t>,</a:t>
            </a:r>
            <a:r>
              <a:rPr lang="ko-KR" altLang="en-US" sz="1800" dirty="0"/>
              <a:t>내용이 비었는지 검사</a:t>
            </a:r>
          </a:p>
          <a:p>
            <a:pPr lvl="0" latinLnBrk="1"/>
            <a:r>
              <a:rPr lang="ko-KR" altLang="en-US" sz="1800" dirty="0"/>
              <a:t>  추가적으로 파일 첨부 업로드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사내게시판수정</a:t>
            </a:r>
            <a:r>
              <a:rPr lang="en-US" altLang="ko-KR" sz="2000" dirty="0"/>
              <a:t>       </a:t>
            </a:r>
            <a:r>
              <a:rPr lang="ko-KR" altLang="en-US" sz="2000" dirty="0"/>
              <a:t>작성자  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사내게시판수정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092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5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수정해야 될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수정이 필요한 내용을 재입력</a:t>
            </a:r>
            <a:r>
              <a:rPr lang="en-US" altLang="ko-KR" sz="1800" dirty="0"/>
              <a:t>,</a:t>
            </a:r>
            <a:r>
              <a:rPr lang="ko-KR" altLang="en-US" sz="1800" dirty="0"/>
              <a:t>재 수정을 한 뒤 등록 버튼을 다시 클릭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사내게시판수정</a:t>
            </a:r>
            <a:r>
              <a:rPr lang="en-US" altLang="ko-KR" sz="2000" dirty="0"/>
              <a:t>       </a:t>
            </a:r>
            <a:r>
              <a:rPr lang="ko-KR" altLang="en-US" sz="2000" dirty="0"/>
              <a:t>작성자  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사내게시판수정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6388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공지한 사내게시물을 삭제 해야 될 때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등록한 작성자로 로그인 상태여야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r>
              <a:rPr lang="ko-KR" altLang="en-US" sz="1800" dirty="0"/>
              <a:t>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글 내용 작성자인지 확인 후 삭제 버튼을 보여줌</a:t>
            </a:r>
          </a:p>
          <a:p>
            <a:pPr lvl="0" latinLnBrk="1"/>
            <a:r>
              <a:rPr lang="ko-KR" altLang="en-US" sz="1800" dirty="0"/>
              <a:t> 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삭제와 동시에 첨부 파일도 같이 삭제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사내게시판삭제</a:t>
            </a:r>
            <a:r>
              <a:rPr lang="en-US" altLang="ko-KR" sz="2000" dirty="0"/>
              <a:t>       </a:t>
            </a:r>
            <a:r>
              <a:rPr lang="ko-KR" altLang="en-US" sz="2000" dirty="0"/>
              <a:t>작성자  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사내게시판삭제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7690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삭제해야 될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작성자가 일치 할 경우 삭제 버튼을 눌러서 삭제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사내게시판삭제</a:t>
            </a:r>
            <a:r>
              <a:rPr lang="en-US" altLang="ko-KR" sz="2000" dirty="0"/>
              <a:t>       </a:t>
            </a:r>
            <a:r>
              <a:rPr lang="ko-KR" altLang="en-US" sz="2000" dirty="0"/>
              <a:t>작성자  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사내게시판삭제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0550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 사내내용의 첨부파일 내용을 내려 받을 때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엑터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r>
              <a:rPr lang="en-US" altLang="ko-KR" sz="1800" dirty="0"/>
              <a:t>, </a:t>
            </a:r>
            <a:r>
              <a:rPr lang="ko-KR" altLang="en-US" sz="1800" dirty="0"/>
              <a:t>로그인 한 회원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상태의 회원이여야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사내게시판첨부파일조회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사내게시판첨부파일조회</a:t>
            </a:r>
            <a:endParaRPr lang="en-US" altLang="en-US" sz="2000" dirty="0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7922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1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공지 </a:t>
            </a:r>
            <a:r>
              <a:rPr lang="ko-KR" altLang="en-US" sz="1800" dirty="0" err="1"/>
              <a:t>게시글에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업로드된</a:t>
            </a:r>
            <a:r>
              <a:rPr lang="ko-KR" altLang="en-US" sz="1800" dirty="0"/>
              <a:t> 파일을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링크를 통하여 첨부파일 다운로드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r>
              <a:rPr lang="en-US" altLang="ko-KR" sz="1800" dirty="0"/>
              <a:t>- SVN(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 협업 개발 진행 시 첨부파일 동기화가 안 되는 문제 해결</a:t>
            </a:r>
          </a:p>
          <a:p>
            <a:r>
              <a:rPr lang="en-US" altLang="ko-KR" sz="1800" dirty="0"/>
              <a:t>  (upload</a:t>
            </a:r>
            <a:r>
              <a:rPr lang="ko-KR" altLang="en-US" sz="1800" dirty="0"/>
              <a:t>폴더를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폴더 내부로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사내게시판첨부파일조회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사내게시판첨부파일조회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6650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</a:t>
            </a:r>
            <a:r>
              <a:rPr lang="ko-KR" altLang="en-US" sz="2000" dirty="0" err="1"/>
              <a:t>사내게시판댓글등록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2" name="직사각형 11"/>
          <p:cNvSpPr/>
          <p:nvPr/>
        </p:nvSpPr>
        <p:spPr>
          <a:xfrm>
            <a:off x="2209800" y="2635244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사내 </a:t>
            </a:r>
            <a:r>
              <a:rPr lang="ko-KR" altLang="en-US" sz="1800" dirty="0" err="1"/>
              <a:t>게시글에</a:t>
            </a:r>
            <a:r>
              <a:rPr lang="ko-KR" altLang="en-US" sz="1800" dirty="0"/>
              <a:t> 대한 자신의 추가적인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/>
              <a:t>작성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회원 사용자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작성하기 전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된 사용자여야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r>
              <a:rPr lang="ko-KR" altLang="en-US" sz="1800" dirty="0"/>
              <a:t>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사내게시판댓글등록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9686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해당 게시물에 대한 게시물을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게시물을 읽어보고 자신의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/>
              <a:t>을 작성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</a:t>
            </a:r>
            <a:r>
              <a:rPr lang="ko-KR" altLang="en-US" sz="2000" dirty="0" err="1"/>
              <a:t>사내게시판댓글등록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사내게시판댓글등록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539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내용을 수정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사내게시물의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해당 댓글 작성자로 로그인 되어야 함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</a:t>
            </a:r>
            <a:r>
              <a:rPr lang="ko-KR" altLang="en-US" sz="2000" dirty="0" err="1"/>
              <a:t>사내게시판댓글수정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사내게시판댓글수정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9559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vl="0"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자신의 </a:t>
            </a:r>
            <a:r>
              <a:rPr lang="ko-KR" altLang="en-US" sz="1800" dirty="0"/>
              <a:t>댓글 위치로 이동하여 댓글 내용을 수정</a:t>
            </a:r>
          </a:p>
          <a:p>
            <a:pPr lvl="0" latinLnBrk="1"/>
            <a:r>
              <a:rPr lang="en-US" altLang="ko-KR" sz="1800" dirty="0" smtClean="0"/>
              <a:t>-</a:t>
            </a:r>
            <a:r>
              <a:rPr lang="ko-KR" altLang="en-US" sz="1800" dirty="0" smtClean="0"/>
              <a:t> 수정한 </a:t>
            </a:r>
            <a:r>
              <a:rPr lang="ko-KR" altLang="en-US" sz="1800" dirty="0"/>
              <a:t>댓글에 수정완료 버튼을 누르고 수정된 내용을 확인</a:t>
            </a:r>
            <a:endParaRPr lang="en-US" altLang="ko-KR" sz="1800" dirty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</a:t>
            </a:r>
            <a:r>
              <a:rPr lang="ko-KR" altLang="en-US" sz="2000" dirty="0" err="1"/>
              <a:t>사내게시판댓글수정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사내게시판댓글수정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8788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315057" cy="1060042"/>
            <a:chOff x="709468" y="346724"/>
            <a:chExt cx="2068704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068704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설계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19635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적용기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술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09468" y="1728570"/>
            <a:ext cx="1015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Ajax</a:t>
            </a:r>
            <a:endParaRPr lang="en-US" altLang="ko-KR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9468" y="2131188"/>
            <a:ext cx="10550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자바스크립트를 통해서 서버에 데이터를 요청하는 것이다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HTML form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태그가 아니라 자바스크립트를 통해서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따라서 우리는 서버에서 로딩된 데이터를 페이지에 보여주기 위해 새로운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페이지로 갈 필요도 없고 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새로고침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재로딩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)'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할 필요가 없는 것이다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부분 부분만 로딩되므로 속도가 빠릅니다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13" name="Picture 2" descr="C:\Users\Administrator\Desktop\적용기술\ajax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8644" y="3068960"/>
            <a:ext cx="9428912" cy="35283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929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자신이 작성한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댓글을 삭제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 err="1"/>
              <a:t>관련액터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해당 게시물의 댓글 작성자로 로그인 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</a:t>
            </a:r>
            <a:r>
              <a:rPr lang="ko-KR" altLang="en-US" sz="2000" dirty="0" err="1"/>
              <a:t>사내게시판댓글삭제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사내게시판댓글삭제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0125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자신이 위치한 댓글 위치로 이동하여 댓글의 삭제버튼을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자신의 댓글을 삭제 되었는지 확인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</a:t>
            </a:r>
            <a:r>
              <a:rPr lang="ko-KR" altLang="en-US" sz="2000" dirty="0" err="1"/>
              <a:t>사내게시판댓글삭제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사내게시판댓글삭제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6339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2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회사 내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한 사람이 익명성으로 </a:t>
            </a:r>
            <a:r>
              <a:rPr lang="ko-KR" altLang="en-US" sz="1800" dirty="0" err="1"/>
              <a:t>게시글을</a:t>
            </a:r>
            <a:r>
              <a:rPr lang="ko-KR" altLang="en-US" sz="1800" dirty="0"/>
              <a:t> 작성하기 위함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통과한 모든 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 한 사용자여야함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문서 제목과 내용이 비었는지 확인 해야 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등록한 작성자만 </a:t>
            </a:r>
            <a:r>
              <a:rPr lang="ko-KR" altLang="en-US" sz="1800" dirty="0" err="1"/>
              <a:t>게시글을</a:t>
            </a:r>
            <a:r>
              <a:rPr lang="ko-KR" altLang="en-US" sz="1800" dirty="0"/>
              <a:t> 수정 삭제 가능하게 해야 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댓글 등록 시 댓글 작성자만 수정 삭제가 가능해야 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 후 해당 게시판 리스트 페이지로 이동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익명게시판작성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익명게시판작성</a:t>
            </a:r>
            <a:endParaRPr lang="en-US" altLang="en-US" sz="2000" dirty="0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1720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2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익명으로 작성해야 될 게시물을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최종적으로 게시물 수정에 필요한 비밀번호를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첨부 파일이 필요한 경우 문서</a:t>
            </a:r>
            <a:r>
              <a:rPr lang="en-US" altLang="ko-KR" sz="1800" dirty="0"/>
              <a:t>,</a:t>
            </a:r>
            <a:r>
              <a:rPr lang="ko-KR" altLang="en-US" sz="1800" dirty="0"/>
              <a:t>사진을 등을 첨부하여 등록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안되었을 경우 로그인 창으로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입력이 덜된 곳이 있으면 알림 메시지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게시물 등록 시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비밀번호 입력을 안했을 경우 알림 출력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익명게시판작성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익명게시판작성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1907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익명의 게시물을 리스트 내용을 검색</a:t>
            </a:r>
            <a:r>
              <a:rPr lang="en-US" altLang="ko-KR" sz="1800" dirty="0"/>
              <a:t>(</a:t>
            </a:r>
            <a:r>
              <a:rPr lang="ko-KR" altLang="en-US" sz="1800" dirty="0"/>
              <a:t>조회</a:t>
            </a:r>
            <a:r>
              <a:rPr lang="en-US" altLang="ko-KR" sz="1800" dirty="0"/>
              <a:t>)</a:t>
            </a:r>
            <a:r>
              <a:rPr lang="ko-KR" altLang="en-US" sz="1800" dirty="0"/>
              <a:t>하기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사용자가 로그인 상태여야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익명게시판검색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익명게시판검색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3720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4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검색해야 될 게시판리스트로 이동 후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카테고리와 검색 내용을 입력 후 검색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조회된 내용 중 일치하는 제목을 클릭 후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상세 내용 조회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익명게시판검색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익명게시판검색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1276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1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게시한 익명 게시물의 내용을 수정 해야 될 경우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r>
              <a:rPr lang="en-US" altLang="ko-KR" sz="1800" dirty="0"/>
              <a:t>,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비밀번호를 알로 있는 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 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게시글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등록한 비밀번호를 알고 있어야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r>
              <a:rPr lang="ko-KR" altLang="en-US" sz="1800" dirty="0"/>
              <a:t>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글 수정 후 제목</a:t>
            </a:r>
            <a:r>
              <a:rPr lang="en-US" altLang="ko-KR" sz="1800" dirty="0"/>
              <a:t>,</a:t>
            </a:r>
            <a:r>
              <a:rPr lang="ko-KR" altLang="en-US" sz="1800" dirty="0"/>
              <a:t>내용이 비었는지 검사</a:t>
            </a:r>
          </a:p>
          <a:p>
            <a:pPr lvl="0" latinLnBrk="1"/>
            <a:r>
              <a:rPr lang="en-US" altLang="ko-KR" sz="1800" dirty="0" smtClean="0"/>
              <a:t>-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추가적으로 파일 첨부 업로드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익명게시판수정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익명게시판수정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3597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4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수정해야 될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해당 게시물의 수정 버튼을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게시물의 비밀번호가 맞는지 확인 후 수정페이지로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게시물의 내용을 수정 후 완료 버튼 클릭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익명게시판수정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익명게시판수정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454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5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등록한 익명 게시물을 삭제 해야 될 경우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비밀번호를 알로 있는 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게시글작성에 등록한 비밀번호를 알고 있어야 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r>
              <a:rPr lang="ko-KR" altLang="en-US" sz="1800" dirty="0"/>
              <a:t> </a:t>
            </a:r>
          </a:p>
          <a:p>
            <a:pPr lvl="0" latinLnBrk="1"/>
            <a:r>
              <a:rPr lang="en-US" altLang="ko-KR" sz="1800" dirty="0"/>
              <a:t>-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삭제와 동시에 첨부 파일도 같이 삭제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익명게시판삭제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익명게시판삭제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7827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삭제해야 될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smtClean="0"/>
              <a:t>삭제 버튼 </a:t>
            </a:r>
            <a:r>
              <a:rPr lang="ko-KR" altLang="en-US" sz="1800" dirty="0"/>
              <a:t>클릭 후 해당 비밀번호 확인 후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삭제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익명게시판삭제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익명게시판삭제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6527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315057" cy="1060042"/>
            <a:chOff x="709468" y="346724"/>
            <a:chExt cx="2068704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068704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설계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19635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적용기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술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09468" y="1698812"/>
            <a:ext cx="1244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en-US" altLang="ko-KR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Jquery</a:t>
            </a:r>
            <a:endParaRPr lang="en-US" altLang="ko-KR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9468" y="2131188"/>
            <a:ext cx="10550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우리가 웹에서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여러가지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효과를 나타낼 때 자바스크립트를 활용해 아주 어렵고 복잡하게 기능 구현 하는 것을 제이쿼리는 아주 간단하게 구현하게 도와주는 자바스크립트 라이브러리입니다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13" name="Picture 3" descr="C:\Users\Administrator\Desktop\적용기술\제이쿼리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5153" y="2824080"/>
            <a:ext cx="8661694" cy="36499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929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익명으로 등록된 게시물의 첨부 파일 다운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엑터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모든 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상태의 회원이여야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익명게시판첨부파일조회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익명게시판첨부파일조회</a:t>
            </a:r>
            <a:endParaRPr lang="en-US" altLang="en-US" sz="2000" dirty="0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2001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1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익명 </a:t>
            </a:r>
            <a:r>
              <a:rPr lang="ko-KR" altLang="en-US" sz="1800" dirty="0" err="1"/>
              <a:t>게시글에</a:t>
            </a:r>
            <a:r>
              <a:rPr lang="ko-KR" altLang="en-US" sz="1800" dirty="0"/>
              <a:t> 업로드 된 파일을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링크를 통하여 첨부파일 다운로드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r>
              <a:rPr lang="en-US" altLang="ko-KR" sz="1800" dirty="0"/>
              <a:t>- SVN(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 협업 개발 진행 시 첨부파일 동기화가 안 되는 문제 해결</a:t>
            </a:r>
          </a:p>
          <a:p>
            <a:r>
              <a:rPr lang="en-US" altLang="ko-KR" sz="1800" dirty="0"/>
              <a:t>  (upload</a:t>
            </a:r>
            <a:r>
              <a:rPr lang="ko-KR" altLang="en-US" sz="1800" dirty="0"/>
              <a:t>폴더를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폴더 내부로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익명게시판첨부파일조회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익명게시판첨부파일조회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087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게시글에</a:t>
            </a:r>
            <a:r>
              <a:rPr lang="ko-KR" altLang="en-US" sz="1800" dirty="0"/>
              <a:t> 대한 자신의 추가적인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/>
              <a:t>작성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회원 사용자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작성하기 전 </a:t>
            </a:r>
            <a:r>
              <a:rPr lang="ko-KR" altLang="en-US" sz="1800" dirty="0" err="1"/>
              <a:t>로그인인</a:t>
            </a:r>
            <a:r>
              <a:rPr lang="ko-KR" altLang="en-US" sz="1800" dirty="0"/>
              <a:t> 된 사용자여야함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r>
              <a:rPr lang="ko-KR" altLang="en-US" sz="1800" dirty="0"/>
              <a:t>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</a:t>
            </a:r>
            <a:r>
              <a:rPr lang="ko-KR" altLang="en-US" sz="2000" dirty="0" err="1"/>
              <a:t>익명게시판댓글등록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익명게시판댓글등록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3902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해당 게시물에 대한 게시물을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게시물을 읽어보고 자신의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/>
              <a:t>을 작성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</a:t>
            </a:r>
            <a:r>
              <a:rPr lang="ko-KR" altLang="en-US" sz="2000" dirty="0" err="1"/>
              <a:t>익명게시판댓글등록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익명게시판댓글등록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438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내용을 수정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해당 댓글 작성자로 로그인 되어야 함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</a:t>
            </a:r>
            <a:r>
              <a:rPr lang="ko-KR" altLang="en-US" sz="2000" dirty="0" err="1"/>
              <a:t>익명게시판댓글수정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익명게시판댓글수정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8701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vl="0" latinLnBrk="1"/>
            <a:r>
              <a:rPr lang="en-US" altLang="ko-KR" sz="1800" dirty="0"/>
              <a:t>- </a:t>
            </a:r>
            <a:r>
              <a:rPr lang="ko-KR" altLang="en-US" sz="1800" dirty="0"/>
              <a:t>자신의 댓글 위치로 이동하여 댓글 내용을 수정</a:t>
            </a:r>
          </a:p>
          <a:p>
            <a:pPr lvl="0" latinLnBrk="1"/>
            <a:r>
              <a:rPr lang="en-US" altLang="ko-KR" sz="1800" dirty="0"/>
              <a:t>- </a:t>
            </a:r>
            <a:r>
              <a:rPr lang="ko-KR" altLang="en-US" sz="1800" dirty="0"/>
              <a:t>수정한 댓글에 수정완료 버튼을 누르고 수정된 내용을 확인</a:t>
            </a:r>
            <a:endParaRPr lang="en-US" altLang="ko-KR" sz="1800" dirty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7 .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 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</a:t>
            </a:r>
            <a:r>
              <a:rPr lang="ko-KR" altLang="en-US" sz="2000" dirty="0" err="1"/>
              <a:t>익명게시판댓글수정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익명게시판댓글수정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4049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자신이 작성한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삭제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 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해당 게시물의 댓글 작성자로 로그인 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</a:t>
            </a:r>
            <a:r>
              <a:rPr lang="ko-KR" altLang="en-US" sz="2000" dirty="0" err="1"/>
              <a:t>익명게시판댓글삭제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익명게시판댓글삭제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9762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자신이 위치한 댓글 위치로 이동하여 댓글의 삭제버튼을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자신의 댓글을 삭제 되었는지 확인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</a:t>
            </a:r>
            <a:r>
              <a:rPr lang="ko-KR" altLang="en-US" sz="2000" dirty="0" err="1"/>
              <a:t>익명게시판댓글삭제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익명게시판댓글삭제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1317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쪽지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함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5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상대방에 업무적으로 간단한 내용을 보내기 위해 사용</a:t>
            </a:r>
            <a:endParaRPr lang="en-US" altLang="ko-KR" sz="1800" dirty="0"/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vl="0"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모든 사용자</a:t>
            </a:r>
            <a:endParaRPr lang="en-US" altLang="ko-KR" sz="1800" dirty="0"/>
          </a:p>
          <a:p>
            <a:pPr lvl="0" latinLnBrk="1"/>
            <a:endParaRPr lang="ko-KR" altLang="en-US" sz="1800" dirty="0"/>
          </a:p>
          <a:p>
            <a:pPr lvl="0" latinLnBrk="1"/>
            <a:r>
              <a:rPr lang="en-US" altLang="ko-KR" sz="1800" dirty="0"/>
              <a:t>3. </a:t>
            </a:r>
            <a:r>
              <a:rPr lang="ko-KR" altLang="en-US" sz="1800" dirty="0"/>
              <a:t>선행 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사용자여야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</a:t>
            </a:r>
            <a:r>
              <a:rPr lang="ko-KR" altLang="en-US" sz="2000" dirty="0" err="1"/>
              <a:t>쪽지함작성</a:t>
            </a:r>
            <a:r>
              <a:rPr lang="en-US" altLang="ko-KR" sz="2000" dirty="0"/>
              <a:t>     	  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쪽지함</a:t>
            </a:r>
            <a:r>
              <a:rPr lang="ko-KR" altLang="en-US" sz="2000" dirty="0" smtClean="0"/>
              <a:t> 작성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948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쪽지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함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09800" y="2635244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쪽지 보내기를 누르고 사용자 검색 버튼을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 검색 후 쪽지에 대한 내용을 작성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보내기 버튼 클릭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</a:t>
            </a:r>
            <a:r>
              <a:rPr lang="ko-KR" altLang="en-US" sz="2000" dirty="0" err="1"/>
              <a:t>쪽지함작성</a:t>
            </a:r>
            <a:r>
              <a:rPr lang="en-US" altLang="ko-KR" sz="2000" dirty="0"/>
              <a:t>     	  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쪽지함작성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0502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315057" cy="1060042"/>
            <a:chOff x="709468" y="346724"/>
            <a:chExt cx="2068704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068704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설계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19635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적용기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술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09468" y="1704171"/>
            <a:ext cx="17924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Interceptor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9468" y="2131188"/>
            <a:ext cx="105504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액션 실행 주위로 실행 될 수 있는 코드를 캡슐화 하고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인터셉터는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 액션 외부에 정의하고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런타임 시에 액션과 액션 실행 환경을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엑세스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할 수 있어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관심사 분리와 크로스 커팅 코드를 할 수 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크로스 커팅 코드는 데이터베이스 연결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트랜잭션이나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액션 실행 후 그들을 해제 하는 것처럼 자원을 설정하는 실행 또는 그러한 실행에 대한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로깅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실행시간 등과 같은 어떤 것이 될 수 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액션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인스턴스의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프로퍼티를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설정하는 것과 같은 기능이 바로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인터셉터를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이용하여 수행합니다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13" name="Picture 2" descr="C:\Users\Administrator\Desktop\적용기술\인터셉터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3921" y="3300988"/>
            <a:ext cx="9084158" cy="35123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929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쪽지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함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자신이 보낸 쪽지의 내용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 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</a:t>
            </a:r>
            <a:r>
              <a:rPr lang="ko-KR" altLang="en-US" sz="2000" dirty="0" err="1"/>
              <a:t>보낸쪽지함</a:t>
            </a:r>
            <a:r>
              <a:rPr lang="en-US" altLang="ko-KR" sz="2000" dirty="0"/>
              <a:t>     	  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보낸쪽지함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1778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쪽지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함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보낸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리스트 확인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</a:t>
            </a:r>
            <a:r>
              <a:rPr lang="ko-KR" altLang="en-US" sz="2000" dirty="0" err="1"/>
              <a:t>보낸쪽지함</a:t>
            </a:r>
            <a:r>
              <a:rPr lang="en-US" altLang="ko-KR" sz="2000" dirty="0"/>
              <a:t>     	  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보낸쪽지함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4123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쪽지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함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자신의 보낸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내용 조회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r>
              <a:rPr lang="ko-KR" altLang="en-US" sz="1800" dirty="0"/>
              <a:t>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</a:t>
            </a:r>
            <a:r>
              <a:rPr lang="ko-KR" altLang="en-US" sz="2000" dirty="0" err="1"/>
              <a:t>보낸쪽지함조회</a:t>
            </a:r>
            <a:r>
              <a:rPr lang="en-US" altLang="ko-KR" sz="2000" dirty="0"/>
              <a:t>     	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보낸쪽지함조회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0200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쪽지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함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2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자신의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자신의 보낸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버튼을 클릭 하여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 선택 후 검색 내용 입력 후 검색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일치하는 내용의 쪽지 확인 후</a:t>
            </a:r>
          </a:p>
          <a:p>
            <a:pPr latinLnBrk="1"/>
            <a:r>
              <a:rPr lang="en-US" altLang="ko-KR" sz="1800" dirty="0"/>
              <a:t>-  </a:t>
            </a:r>
            <a:r>
              <a:rPr lang="ko-KR" altLang="en-US" sz="1800" dirty="0"/>
              <a:t>쪽지 내용을 클릭 후 상세 조회</a:t>
            </a:r>
            <a:r>
              <a:rPr lang="en-US" altLang="ko-KR" sz="1800" dirty="0"/>
              <a:t>(</a:t>
            </a:r>
            <a:r>
              <a:rPr lang="ko-KR" altLang="en-US" sz="1800" dirty="0"/>
              <a:t>읽기</a:t>
            </a:r>
            <a:r>
              <a:rPr lang="en-US" altLang="ko-KR" sz="1800" dirty="0"/>
              <a:t>)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</a:t>
            </a:r>
            <a:r>
              <a:rPr lang="ko-KR" altLang="en-US" sz="2000" dirty="0" err="1"/>
              <a:t>보낸쪽지함조회</a:t>
            </a:r>
            <a:r>
              <a:rPr lang="en-US" altLang="ko-KR" sz="2000" dirty="0"/>
              <a:t>         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보낸쪽지함조회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6424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쪽지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함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자신의 보낸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삭제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사용자</a:t>
            </a:r>
            <a:endParaRPr lang="en-US" altLang="ko-KR" sz="1800" dirty="0"/>
          </a:p>
          <a:p>
            <a:pPr latinLnBrk="1"/>
            <a:r>
              <a:rPr lang="en-US" altLang="ko-KR" sz="1800" dirty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 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</a:t>
            </a:r>
            <a:r>
              <a:rPr lang="ko-KR" altLang="en-US" sz="2000" dirty="0" err="1"/>
              <a:t>보낸쪽지함삭제</a:t>
            </a:r>
            <a:r>
              <a:rPr lang="en-US" altLang="ko-KR" sz="2000" dirty="0"/>
              <a:t>         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보낸쪽지함삭제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0545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쪽지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함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1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자신의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자신이 삭제 해야 될 내용의 쪽지를 선택</a:t>
            </a:r>
            <a:r>
              <a:rPr lang="en-US" altLang="ko-KR" sz="1800" dirty="0"/>
              <a:t>(</a:t>
            </a:r>
            <a:r>
              <a:rPr lang="ko-KR" altLang="en-US" sz="1800" dirty="0"/>
              <a:t>검색 후 선택</a:t>
            </a:r>
            <a:r>
              <a:rPr lang="en-US" altLang="ko-KR" sz="1800" dirty="0"/>
              <a:t>)</a:t>
            </a:r>
            <a:r>
              <a:rPr lang="ko-KR" altLang="en-US" sz="1800" dirty="0"/>
              <a:t>을 하여 내용을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삭제 버튼을 눌러서 쪽지의 내용을 삭제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 </a:t>
            </a:r>
          </a:p>
          <a:p>
            <a:pPr marL="285744" indent="-285744" latinLnBrk="1">
              <a:buFontTx/>
              <a:buChar char="-"/>
            </a:pP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</a:t>
            </a:r>
            <a:r>
              <a:rPr lang="ko-KR" altLang="en-US" sz="2000" dirty="0" err="1"/>
              <a:t>보낸쪽지함삭제</a:t>
            </a:r>
            <a:r>
              <a:rPr lang="en-US" altLang="ko-KR" sz="2000" dirty="0"/>
              <a:t>     	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보낸쪽지함삭제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3297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쪽지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함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자신이 받은 쪽지의 내용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 한 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 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</a:t>
            </a:r>
            <a:r>
              <a:rPr lang="ko-KR" altLang="en-US" sz="2000" dirty="0" err="1"/>
              <a:t>받은쪽지함</a:t>
            </a:r>
            <a:r>
              <a:rPr lang="en-US" altLang="ko-KR" sz="2000" dirty="0"/>
              <a:t>     	  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받은쪽지함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5244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쪽지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함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받은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리스트 확인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</a:t>
            </a:r>
            <a:r>
              <a:rPr lang="ko-KR" altLang="en-US" sz="2000" dirty="0" err="1"/>
              <a:t>받은쪽지함</a:t>
            </a:r>
            <a:r>
              <a:rPr lang="en-US" altLang="ko-KR" sz="2000" dirty="0"/>
              <a:t>     	  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받은쪽지함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9312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쪽지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함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자신의 받은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내용 조회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 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r>
              <a:rPr lang="ko-KR" altLang="en-US" sz="1800" dirty="0"/>
              <a:t>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</a:t>
            </a:r>
            <a:r>
              <a:rPr lang="ko-KR" altLang="en-US" sz="2000" dirty="0" err="1"/>
              <a:t>받은쪽지함조회</a:t>
            </a:r>
            <a:r>
              <a:rPr lang="en-US" altLang="ko-KR" sz="2000" dirty="0"/>
              <a:t>     	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받은쪽지함조회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5311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쪽지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함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2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자신의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자신의 받은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버튼을 클릭 하여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 선택 후 검색 내용 입력 후 검색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일치하는 내용의 쪽지 확인 후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쪽지 내용을 클릭 후 상세 조회</a:t>
            </a:r>
            <a:r>
              <a:rPr lang="en-US" altLang="ko-KR" sz="1800" dirty="0"/>
              <a:t>(</a:t>
            </a:r>
            <a:r>
              <a:rPr lang="ko-KR" altLang="en-US" sz="1800" dirty="0"/>
              <a:t>읽기</a:t>
            </a:r>
            <a:r>
              <a:rPr lang="en-US" altLang="ko-KR" sz="1800" dirty="0"/>
              <a:t>)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</a:t>
            </a:r>
            <a:r>
              <a:rPr lang="ko-KR" altLang="en-US" sz="2000" dirty="0" err="1"/>
              <a:t>받은쪽지함조회</a:t>
            </a:r>
            <a:r>
              <a:rPr lang="en-US" altLang="ko-KR" sz="2000" dirty="0"/>
              <a:t>     	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받은쪽지함조회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1280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315057" cy="1060042"/>
            <a:chOff x="709468" y="346724"/>
            <a:chExt cx="2068704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068704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설계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19635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적용기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술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52749" y="1670677"/>
            <a:ext cx="1295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 Maven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9468" y="2131188"/>
            <a:ext cx="105504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Maven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첫번째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기능은 라이브러리 관리 기능입니다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Java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개발을 하다 보면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Spring, </a:t>
            </a:r>
            <a:r>
              <a:rPr lang="en-US" altLang="ko-KR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Jdbc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Junit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 필요한 라이브러리들이 많습니다 이걸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.zip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형태로 다운받아서 수동으로 라이브러리를 추가 해줘도 되지만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Pom.xml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어떠한 라이브러리를 사용할 것인지 적어 놓기만 하면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Maven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알아서 다운 받고 알아서 설치해 주고 경로도 지정해줍니다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just"/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두번째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빌드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기능입니다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'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빌드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기능은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Ant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 가지고 있는 기능인데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굳이 원한다면 라이브러리 관리는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maven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해도 되고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빌드는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수동으로 하거나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Ant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이용해서 해도 됩니다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just"/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Picture 2" descr="C:\Users\Administrator\Desktop\적용기술\mave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9091" y="3501008"/>
            <a:ext cx="8373817" cy="32219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929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쪽지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함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자신의 받은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삭제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</a:t>
            </a:r>
            <a:r>
              <a:rPr lang="ko-KR" altLang="en-US" sz="2000" dirty="0" err="1"/>
              <a:t>받은쪽지함삭제</a:t>
            </a:r>
            <a:r>
              <a:rPr lang="en-US" altLang="ko-KR" sz="2000" dirty="0"/>
              <a:t>     	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받은쪽지함삭제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0677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쪽지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함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1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자신의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자신이 삭제 해야 될 내용의 쪽지를 선택</a:t>
            </a:r>
            <a:r>
              <a:rPr lang="en-US" altLang="ko-KR" sz="1800" dirty="0"/>
              <a:t>(</a:t>
            </a:r>
            <a:r>
              <a:rPr lang="ko-KR" altLang="en-US" sz="1800" dirty="0"/>
              <a:t>검색 후 선택</a:t>
            </a:r>
            <a:r>
              <a:rPr lang="en-US" altLang="ko-KR" sz="1800" dirty="0"/>
              <a:t>)</a:t>
            </a:r>
            <a:r>
              <a:rPr lang="ko-KR" altLang="en-US" sz="1800" dirty="0"/>
              <a:t>을 하여 내용을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삭제 버튼을 눌러서 쪽지의 내용을 삭제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</a:t>
            </a:r>
            <a:r>
              <a:rPr lang="ko-KR" altLang="en-US" sz="2000" dirty="0" err="1"/>
              <a:t>받은쪽지함삭제</a:t>
            </a:r>
            <a:r>
              <a:rPr lang="en-US" altLang="ko-KR" sz="2000" dirty="0"/>
              <a:t>     	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받은쪽지함삭제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2307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출퇴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UsefulWare</a:t>
            </a:r>
            <a:r>
              <a:rPr lang="ko-KR" altLang="en-US" sz="1800" dirty="0"/>
              <a:t>를 사용하려면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해야 함</a:t>
            </a:r>
            <a:endParaRPr lang="en-US" altLang="ko-KR" sz="1800" dirty="0"/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사용자이어야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사용자인지 검사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로그인</a:t>
            </a:r>
            <a:r>
              <a:rPr lang="en-US" altLang="ko-KR" sz="2000" dirty="0"/>
              <a:t>    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로그인</a:t>
            </a:r>
            <a:endParaRPr lang="en-US" altLang="en-US" sz="2000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9750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출퇴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4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사원번호와 비밀번호를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맞는지 여부 확인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아닐 시 로그인 불가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 실패 시 알림 메시지 출력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로그인</a:t>
            </a:r>
            <a:r>
              <a:rPr lang="en-US" altLang="ko-KR" sz="2000" dirty="0"/>
              <a:t>     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로그인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0557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출퇴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사용자의 출근여부를 체크</a:t>
            </a:r>
            <a:endParaRPr lang="en-US" altLang="ko-KR" sz="1800" dirty="0"/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로그인 하여야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출근버튼을</a:t>
            </a:r>
            <a:r>
              <a:rPr lang="ko-KR" altLang="en-US" sz="1800" dirty="0"/>
              <a:t> 여러 번 눌렀는지 검사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출근버튼</a:t>
            </a:r>
            <a:r>
              <a:rPr lang="en-US" altLang="ko-KR" sz="2000" dirty="0"/>
              <a:t>     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출근버튼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7373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출퇴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로그인 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출근버튼 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출근버튼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7925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출퇴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출근기록을 확인</a:t>
            </a:r>
            <a:endParaRPr lang="en-US" altLang="ko-KR" sz="1800" dirty="0"/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로그인하여야 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 버튼을 클릭하여야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출근을 여러 번 눌렀는지 검사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출근기록확인</a:t>
            </a:r>
            <a:r>
              <a:rPr lang="en-US" altLang="ko-KR" sz="2000" dirty="0"/>
              <a:t>     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출근기록확인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4266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출퇴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09800" y="2635244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로그인 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알림 메시지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출근기록확인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출근기록확인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888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출퇴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출근버튼을 클릭했을 경우 출근처리</a:t>
            </a:r>
            <a:endParaRPr lang="en-US" altLang="ko-KR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로그인하여야 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출근버튼을</a:t>
            </a:r>
            <a:r>
              <a:rPr lang="ko-KR" altLang="en-US" sz="1800" dirty="0"/>
              <a:t> 클릭하여야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출근을 여러 번 눌렀는지 검사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출근처리 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출근처리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3751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출퇴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4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로그인 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알림 메시지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출근처리 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출근처리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2073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315057" cy="1060042"/>
            <a:chOff x="709468" y="346724"/>
            <a:chExt cx="2068704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068704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설계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19635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적용기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술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09468" y="1679400"/>
            <a:ext cx="1683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7. AES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암호화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9468" y="2131188"/>
            <a:ext cx="10550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AES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암호화 객체를 생성한다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패스워드를 입력하면 </a:t>
            </a:r>
            <a:r>
              <a:rPr lang="en-US" altLang="ko-KR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javax.crypto.Cipher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클래스에 필요한 암호화 알고리즘을 요청하여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128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비트 암호화를 하여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저장합니다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13" name="Picture 2" descr="C:\Users\Administrator\Desktop\적용기술\aes암호화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10110" y="2907720"/>
            <a:ext cx="9438418" cy="37087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929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출퇴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퇴근시 퇴근버튼을 클릭함</a:t>
            </a:r>
            <a:endParaRPr lang="en-US" altLang="ko-KR" sz="1800" dirty="0"/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로그인 </a:t>
            </a:r>
            <a:r>
              <a:rPr lang="ko-KR" altLang="en-US" sz="1800" dirty="0" smtClean="0"/>
              <a:t>하여야 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 버튼을 클릭해야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퇴근버튼 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퇴근버튼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657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출퇴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2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로그인 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알림 메시지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 버튼을 한번도 클릭을 하지 않았을 때 알림 메시지 출력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퇴근버튼 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퇴근버튼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7539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출퇴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퇴근버튼을 눌렀을 시 퇴근 처리</a:t>
            </a:r>
            <a:endParaRPr lang="en-US" altLang="ko-KR" sz="1800" dirty="0"/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로그인하여야 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 버튼을 클릭하여야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퇴근처리 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퇴근처리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7702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출퇴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로그인 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알림 메시지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퇴근처리 되었다는 알림 메시지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퇴근처리 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퇴근처리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0907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출퇴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4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로그아웃 함</a:t>
            </a:r>
            <a:endParaRPr lang="en-US" altLang="ko-KR" sz="1800" dirty="0"/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로그인하여야 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 버튼을 클릭해야 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 버튼을 클릭해야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로그아웃 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로그아웃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5782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출퇴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473316"/>
            <a:ext cx="777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로그인 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알림 메시지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퇴근처리 되었다는 알림 메시지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 페이지로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07181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로그아웃 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로그아웃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4279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출퇴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자신의 출퇴근내역을 조회함</a:t>
            </a:r>
            <a:endParaRPr lang="en-US" altLang="ko-KR" sz="1800" dirty="0"/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로그인하여야 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  버튼과 퇴근 버튼을 클릭해야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출퇴근내역조회   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출퇴근내역조회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2613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출퇴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로그인 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알림 메시지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출퇴근내역조회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로그인창으로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 완료 후 요청했던 페이지로 되돌아옴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출퇴근내역조회   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출퇴근내역조회</a:t>
            </a:r>
            <a:endParaRPr lang="en-US" altLang="en-US" sz="2000" dirty="0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6580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출퇴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자신의 출퇴근내역을 기간별로 조회</a:t>
            </a:r>
            <a:endParaRPr lang="en-US" altLang="ko-KR" sz="1800" dirty="0"/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로그인하여야 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smtClean="0"/>
              <a:t>출근 버튼과 퇴근 버튼을 </a:t>
            </a:r>
            <a:r>
              <a:rPr lang="ko-KR" altLang="en-US" sz="1800" dirty="0"/>
              <a:t>클릭해야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기간별조회 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기간별조회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9372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출퇴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27034"/>
            <a:ext cx="777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로그인함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알림 메시지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출퇴근내역조회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기간별</a:t>
            </a:r>
            <a:r>
              <a:rPr lang="en-US" altLang="ko-KR" sz="1800" dirty="0"/>
              <a:t>(</a:t>
            </a:r>
            <a:r>
              <a:rPr lang="ko-KR" altLang="en-US" sz="1800" dirty="0"/>
              <a:t>당일</a:t>
            </a:r>
            <a:r>
              <a:rPr lang="en-US" altLang="ko-KR" sz="1800" dirty="0"/>
              <a:t>/1</a:t>
            </a:r>
            <a:r>
              <a:rPr lang="ko-KR" altLang="en-US" sz="1800" dirty="0"/>
              <a:t>주일</a:t>
            </a:r>
            <a:r>
              <a:rPr lang="en-US" altLang="ko-KR" sz="1800" dirty="0"/>
              <a:t>/1</a:t>
            </a:r>
            <a:r>
              <a:rPr lang="ko-KR" altLang="en-US" sz="1800" dirty="0"/>
              <a:t>개월</a:t>
            </a:r>
            <a:r>
              <a:rPr lang="en-US" altLang="ko-KR" sz="1800" dirty="0"/>
              <a:t>/3</a:t>
            </a:r>
            <a:r>
              <a:rPr lang="ko-KR" altLang="en-US" sz="1800" dirty="0"/>
              <a:t>개월</a:t>
            </a:r>
            <a:r>
              <a:rPr lang="en-US" altLang="ko-KR" sz="1800" dirty="0"/>
              <a:t>)</a:t>
            </a:r>
            <a:r>
              <a:rPr lang="ko-KR" altLang="en-US" sz="1800" dirty="0"/>
              <a:t>조회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로그인 창으로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 완료 후 요청했던 페이지로 되돌아옴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357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기간별조회 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기간별조회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3881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315057" cy="1060042"/>
            <a:chOff x="709468" y="346724"/>
            <a:chExt cx="2068704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068704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설계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19635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적용기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술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09468" y="1679400"/>
            <a:ext cx="2024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8. </a:t>
            </a:r>
            <a:r>
              <a:rPr lang="en-US" altLang="ko-KR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JavaEmailAPI</a:t>
            </a:r>
            <a:endParaRPr lang="en-US" altLang="ko-KR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9468" y="2131188"/>
            <a:ext cx="10550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JavaEmailAPI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(mail.jar)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사용하여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구글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STMP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서버에 연결하여 저장되어있는 회원의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STMP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서버로 보내어 주고 사용자는 자신의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STMP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서버에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POP3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나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IMAP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사용하여 자신의 메일을 확인합니다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13" name="Picture 2" descr="C:\Users\Administrator\Desktop\적용기술\emai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75520" y="2766504"/>
            <a:ext cx="4518186" cy="3974864"/>
          </a:xfrm>
          <a:prstGeom prst="rect">
            <a:avLst/>
          </a:prstGeom>
          <a:noFill/>
        </p:spPr>
      </p:pic>
      <p:pic>
        <p:nvPicPr>
          <p:cNvPr id="14" name="Picture 3" descr="C:\Users\Administrator\Desktop\적용기술\email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92456" y="2766504"/>
            <a:ext cx="4347165" cy="39639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929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로그인시 필요한 아이디와 비밀번호 확인</a:t>
            </a:r>
            <a:endParaRPr lang="en-US" altLang="ko-KR" sz="1800" dirty="0"/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사용자여야 함</a:t>
            </a:r>
            <a:r>
              <a:rPr lang="en-US" altLang="ko-KR" sz="1800" dirty="0"/>
              <a:t>.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사용자인지 검사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아이디</a:t>
            </a:r>
            <a:r>
              <a:rPr lang="en-US" altLang="ko-KR" sz="2000" dirty="0"/>
              <a:t>/</a:t>
            </a:r>
            <a:r>
              <a:rPr lang="ko-KR" altLang="en-US" sz="2000" dirty="0"/>
              <a:t>비밀번호확인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아이디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비밀번호확인</a:t>
            </a:r>
            <a:endParaRPr lang="en-US" altLang="en-US" sz="2000" dirty="0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1781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2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사용자의 사원번호와 비밀번호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맞는지 여부확인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맞으면 메인 페이지로 이동</a:t>
            </a:r>
            <a:r>
              <a:rPr lang="en-US" altLang="ko-KR" sz="1800" dirty="0"/>
              <a:t>, </a:t>
            </a:r>
            <a:r>
              <a:rPr lang="ko-KR" altLang="en-US" sz="1800" dirty="0"/>
              <a:t>맞지 않다면 로그인 창에 머무름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아닐 시 로그인 불가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 실패 시 알림 메시지 출력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아이디</a:t>
            </a:r>
            <a:r>
              <a:rPr lang="en-US" altLang="ko-KR" sz="2000" dirty="0"/>
              <a:t>/</a:t>
            </a:r>
            <a:r>
              <a:rPr lang="ko-KR" altLang="en-US" sz="2000" dirty="0"/>
              <a:t>비밀번호확인 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아이디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비밀번호확인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826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5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UsefulWare</a:t>
            </a:r>
            <a:r>
              <a:rPr lang="ko-KR" altLang="en-US" sz="1800" dirty="0"/>
              <a:t>를 사용할 사용자가 로그인 성공 시 메인 페이지 이동</a:t>
            </a:r>
            <a:endParaRPr lang="en-US" altLang="ko-KR" sz="1800" dirty="0"/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사용자인지 검사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</a:t>
            </a:r>
            <a:r>
              <a:rPr lang="ko-KR" altLang="en-US" sz="2000" dirty="0" err="1"/>
              <a:t>메인페이지이동</a:t>
            </a:r>
            <a:r>
              <a:rPr lang="en-US" altLang="ko-KR" sz="2000" dirty="0"/>
              <a:t>	          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메인페이지이동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4272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4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사용자의 사원번호와 비밀번호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맞는지 여부확인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 성공 후 </a:t>
            </a:r>
            <a:r>
              <a:rPr lang="ko-KR" altLang="en-US" sz="1800" dirty="0" err="1"/>
              <a:t>메인페이지로</a:t>
            </a:r>
            <a:r>
              <a:rPr lang="ko-KR" altLang="en-US" sz="1800" dirty="0"/>
              <a:t>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</a:t>
            </a:r>
            <a:r>
              <a:rPr lang="ko-KR" altLang="en-US" sz="2000" dirty="0" err="1"/>
              <a:t>메인페이지이동</a:t>
            </a:r>
            <a:r>
              <a:rPr lang="ko-KR" altLang="en-US" sz="2000" dirty="0"/>
              <a:t>     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메인페이지이동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3171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</a:t>
            </a:r>
            <a:r>
              <a:rPr lang="ko-KR" altLang="en-US" sz="2000" dirty="0" err="1"/>
              <a:t>비밀번호찾기</a:t>
            </a:r>
            <a:r>
              <a:rPr lang="ko-KR" altLang="en-US" sz="2000" dirty="0"/>
              <a:t> 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2" name="직사각형 11"/>
          <p:cNvSpPr/>
          <p:nvPr/>
        </p:nvSpPr>
        <p:spPr>
          <a:xfrm>
            <a:off x="2209800" y="2636912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비밀번호를 잃어버렸을 경우 비밀번호를 찾아줌</a:t>
            </a:r>
            <a:endParaRPr lang="en-US" altLang="ko-KR" sz="1800" dirty="0"/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사용자가 비밀번호를 잃어버려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할 수 없어야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비밀번호찾기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7403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09800" y="2635241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사용자가 비밀번호를 잃어버려 비밀번호 찾기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비밀번호 찾기에 필요한 정보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</a:t>
            </a:r>
            <a:r>
              <a:rPr lang="ko-KR" altLang="en-US" sz="2000" dirty="0" err="1"/>
              <a:t>비밀번호찾기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비밀번호찾기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0974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비밀번호를 잃어버리고 필요한 정보가 일치했을 경우 이메일로 </a:t>
            </a:r>
            <a:endParaRPr lang="en-US" altLang="ko-KR" sz="1800" dirty="0"/>
          </a:p>
          <a:p>
            <a:pPr latinLnBrk="1"/>
            <a:r>
              <a:rPr lang="en-US" altLang="ko-KR" sz="1800" dirty="0"/>
              <a:t>    </a:t>
            </a:r>
            <a:r>
              <a:rPr lang="ko-KR" altLang="en-US" sz="1800" dirty="0"/>
              <a:t>임시 비밀번호 발송</a:t>
            </a:r>
            <a:endParaRPr lang="en-US" altLang="ko-KR" sz="1800" dirty="0"/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사용자가 비밀번호를 잃어버려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할 수 없어야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메일임시비밀번호발송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메일임시비밀번호발송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912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4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사용자가 비밀번호를 잃어버려 </a:t>
            </a:r>
            <a:r>
              <a:rPr lang="ko-KR" altLang="en-US" sz="1800" dirty="0" err="1"/>
              <a:t>비밀번호찾기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비밀번호찾기에</a:t>
            </a:r>
            <a:r>
              <a:rPr lang="ko-KR" altLang="en-US" sz="1800" dirty="0"/>
              <a:t> 필요한 정보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정보가 일치한다면 </a:t>
            </a:r>
            <a:r>
              <a:rPr lang="ko-KR" altLang="en-US" sz="1800" dirty="0" err="1"/>
              <a:t>이메일로</a:t>
            </a:r>
            <a:r>
              <a:rPr lang="ko-KR" altLang="en-US" sz="1800" dirty="0"/>
              <a:t> 임시비밀번호 발송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메일임시비밀번호발송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메일임시비밀번호발송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7016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1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메일로 전송 받고 임시 비밀번호로 로그인</a:t>
            </a:r>
            <a:endParaRPr lang="en-US" altLang="ko-KR" sz="1800" dirty="0"/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비밀번호 찾기를 통하여 전송 받은 임시 비밀번호여야 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모두 숫자로 이루어져 있어야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임시비밀번호로그인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임시비밀번호로그인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2384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2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사용자가 비밀번호를 잃어버려 </a:t>
            </a:r>
            <a:r>
              <a:rPr lang="ko-KR" altLang="en-US" sz="1800" dirty="0" smtClean="0"/>
              <a:t>비밀번호 찾기 </a:t>
            </a:r>
            <a:r>
              <a:rPr lang="ko-KR" altLang="en-US" sz="1800" dirty="0"/>
              <a:t>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smtClean="0"/>
              <a:t>비밀번호 찾기에 </a:t>
            </a:r>
            <a:r>
              <a:rPr lang="ko-KR" altLang="en-US" sz="1800" dirty="0"/>
              <a:t>필요한 정보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정보가 일치한다면 </a:t>
            </a:r>
            <a:r>
              <a:rPr lang="ko-KR" altLang="en-US" sz="1800" dirty="0" err="1"/>
              <a:t>이메일로</a:t>
            </a:r>
            <a:r>
              <a:rPr lang="ko-KR" altLang="en-US" sz="1800" dirty="0"/>
              <a:t> 임시비밀번호 발송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이메일로</a:t>
            </a:r>
            <a:r>
              <a:rPr lang="ko-KR" altLang="en-US" sz="1800" dirty="0"/>
              <a:t> 발송된 임시비밀번호로 로그인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비기능적 </a:t>
            </a:r>
            <a:r>
              <a:rPr lang="ko-KR" altLang="en-US" sz="1800" dirty="0"/>
              <a:t>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임시비밀번호로그인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임시비밀번호로그인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2565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315057" cy="1060042"/>
            <a:chOff x="709468" y="346724"/>
            <a:chExt cx="2068704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068704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설계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19635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적용기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술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09468" y="1656609"/>
            <a:ext cx="12538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9. </a:t>
            </a:r>
            <a:r>
              <a:rPr lang="en-US" altLang="ko-KR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JqGrid</a:t>
            </a:r>
            <a:endParaRPr lang="en-US" altLang="ko-KR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9468" y="2131188"/>
            <a:ext cx="10550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JqGrid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jQuery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이용한 라이브러리 이용한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Plugin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en-US" altLang="ko-KR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jqGrid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웹에서 테이블 형식의 데이터를 표시하고 조작을 휘한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Ajax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기반 자바 스크립트 컨트롤러 입니다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en-US" altLang="ko-KR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JqGrid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기본적으로 </a:t>
            </a:r>
            <a:r>
              <a:rPr lang="en-US" altLang="ko-KR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Jquery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-UI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이용하기 때문에 원하는 테마를 만들어서 사용이 가능합니다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13" name="Picture 2" descr="C:\Users\Administrator\Desktop\적용기술\jq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2802" y="2999953"/>
            <a:ext cx="8186395" cy="36694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929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1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초기 로그인 또는 임시 비밀번호로 로그인 하였을 경우 </a:t>
            </a:r>
            <a:r>
              <a:rPr lang="ko-KR" altLang="en-US" sz="1800" dirty="0" smtClean="0"/>
              <a:t>비밀번호</a:t>
            </a:r>
            <a:endParaRPr lang="en-US" altLang="ko-KR" sz="1800" dirty="0" smtClean="0"/>
          </a:p>
          <a:p>
            <a:pPr latinLnBrk="1"/>
            <a:r>
              <a:rPr lang="en-US" altLang="ko-KR" sz="1800" dirty="0"/>
              <a:t> </a:t>
            </a:r>
            <a:r>
              <a:rPr lang="en-US" altLang="ko-KR" sz="1800" dirty="0" smtClean="0"/>
              <a:t>   </a:t>
            </a:r>
            <a:r>
              <a:rPr lang="ko-KR" altLang="en-US" sz="1800" dirty="0" smtClean="0"/>
              <a:t>변경</a:t>
            </a:r>
            <a:endParaRPr lang="en-US" altLang="ko-KR" sz="1800" dirty="0"/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초기 </a:t>
            </a:r>
            <a:r>
              <a:rPr lang="ko-KR" altLang="en-US" sz="1800" dirty="0"/>
              <a:t>로그인시 또는 임시 비밀번호로 로그인하여야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비밀번호변경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비밀번호변경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5332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4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사용자가 </a:t>
            </a:r>
            <a:r>
              <a:rPr lang="ko-KR" altLang="en-US" sz="1800" dirty="0"/>
              <a:t>초기 로그인 또는 임시비밀번호로 로그인함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초기로그인 시에는 로그인 후 비밀번호 변경페이지로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임시비밀번호로 로그인시에는 </a:t>
            </a:r>
            <a:r>
              <a:rPr lang="ko-KR" altLang="en-US" sz="1800" dirty="0" smtClean="0"/>
              <a:t>마이 페이지 </a:t>
            </a:r>
            <a:r>
              <a:rPr lang="ko-KR" altLang="en-US" sz="1800" dirty="0"/>
              <a:t>들어가서 비밀번호 변경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44" indent="-285744" latinLnBrk="1">
              <a:buFontTx/>
              <a:buChar char="-"/>
            </a:pP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비기능적 </a:t>
            </a:r>
            <a:r>
              <a:rPr lang="ko-KR" altLang="en-US" sz="1800" dirty="0"/>
              <a:t>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비밀번호변경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비밀번호변경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0973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42941" y="1495378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마이페이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개인정보수정이나 재직증명서 출력을 위해 </a:t>
            </a:r>
            <a:r>
              <a:rPr lang="ko-KR" altLang="en-US" sz="1800" dirty="0" smtClean="0"/>
              <a:t>마이 페이지로 이동</a:t>
            </a:r>
            <a:endParaRPr lang="en-US" altLang="ko-KR" sz="1800" dirty="0" smtClean="0"/>
          </a:p>
          <a:p>
            <a:pPr latinLnBrk="1"/>
            <a:r>
              <a:rPr lang="ko-KR" altLang="en-US" sz="1800" dirty="0" smtClean="0"/>
              <a:t>    하여야 함</a:t>
            </a:r>
            <a:endParaRPr lang="en-US" altLang="ko-KR" sz="1800" dirty="0"/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사용자가 </a:t>
            </a:r>
            <a:r>
              <a:rPr lang="ko-KR" altLang="en-US" sz="1800" dirty="0" smtClean="0"/>
              <a:t>로그인하여야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</a:t>
            </a:r>
            <a:r>
              <a:rPr lang="ko-KR" altLang="en-US" sz="2000" dirty="0" err="1"/>
              <a:t>마이페이지</a:t>
            </a:r>
            <a:r>
              <a:rPr lang="ko-KR" altLang="en-US" sz="2000" dirty="0"/>
              <a:t> 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마이페이지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2341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42941" y="1495378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마이페이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4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smtClean="0"/>
              <a:t>로그인 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smtClean="0"/>
              <a:t>로그인 창으로 </a:t>
            </a:r>
            <a:r>
              <a:rPr lang="ko-KR" altLang="en-US" sz="1800" dirty="0"/>
              <a:t>이동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되돌아옴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</a:t>
            </a:r>
            <a:r>
              <a:rPr lang="ko-KR" altLang="en-US" sz="2000" dirty="0" err="1"/>
              <a:t>마이페이지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마이페이지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3116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42941" y="1495378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마이페이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개인정보수정을 위해 비밀번호 확인 </a:t>
            </a:r>
            <a:r>
              <a:rPr lang="ko-KR" altLang="en-US" sz="1800" dirty="0" smtClean="0"/>
              <a:t>하여야 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마이 페이지 </a:t>
            </a:r>
            <a:r>
              <a:rPr lang="ko-KR" altLang="en-US" sz="1800" dirty="0"/>
              <a:t>버튼 클릭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비밀번호확인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비밀번호확인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8572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42941" y="1495378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마이페이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2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smtClean="0"/>
              <a:t>로그인 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비밀번호 확인을 위해 비밀번호 입력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smtClean="0"/>
              <a:t>로그인 창으로 </a:t>
            </a:r>
            <a:r>
              <a:rPr lang="ko-KR" altLang="en-US" sz="1800" dirty="0"/>
              <a:t>이동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되돌아옴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비밀번호확인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비밀번호확인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7431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42941" y="1495378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마이페이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4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 latinLnBrk="1">
              <a:buAutoNum type="arabicPeriod"/>
            </a:pP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개인정보를 수정함</a:t>
            </a:r>
            <a:endParaRPr lang="en-US" altLang="ko-KR" sz="1800" dirty="0"/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smtClean="0"/>
              <a:t>로그인하여야 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smtClean="0"/>
              <a:t>마이 페이지 </a:t>
            </a:r>
            <a:r>
              <a:rPr lang="ko-KR" altLang="en-US" sz="1800" dirty="0"/>
              <a:t>버튼 클릭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비밀번호 </a:t>
            </a:r>
            <a:r>
              <a:rPr lang="ko-KR" altLang="en-US" sz="1800" dirty="0"/>
              <a:t>확인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개인정보수정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개인정보수정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8838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42941" y="1495378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마이페이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smtClean="0"/>
              <a:t>로그인 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smtClean="0"/>
              <a:t>마이 페이지 </a:t>
            </a:r>
            <a:r>
              <a:rPr lang="ko-KR" altLang="en-US" sz="1800" dirty="0"/>
              <a:t>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비밀번호 확인을 위해 비밀번호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비밀번호 </a:t>
            </a:r>
            <a:r>
              <a:rPr lang="ko-KR" altLang="en-US" sz="1800" dirty="0" err="1"/>
              <a:t>일치시</a:t>
            </a:r>
            <a:r>
              <a:rPr lang="ko-KR" altLang="en-US" sz="1800" dirty="0"/>
              <a:t> 개인정보수정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smtClean="0"/>
              <a:t>로그인 창으로 </a:t>
            </a:r>
            <a:r>
              <a:rPr lang="ko-KR" altLang="en-US" sz="1800" dirty="0"/>
              <a:t>이동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되돌아옴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개인정보수정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개인정보수정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0829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42941" y="1495378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마이페이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재직증명서를 출력함</a:t>
            </a:r>
            <a:endParaRPr lang="en-US" altLang="ko-KR" sz="1800" dirty="0"/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smtClean="0"/>
              <a:t>로그인하여야 함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마이페이지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버튼 클릭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재직증명서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재직증명서</a:t>
            </a:r>
            <a:endParaRPr lang="en-US" altLang="en-US" sz="2000" dirty="0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6956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42941" y="1495378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마이페이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smtClean="0"/>
              <a:t>로그인 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smtClean="0"/>
              <a:t>마이 페이지 </a:t>
            </a:r>
            <a:r>
              <a:rPr lang="ko-KR" altLang="en-US" sz="1800" dirty="0"/>
              <a:t>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페이지로 이동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smtClean="0"/>
              <a:t>로그인 창으로 </a:t>
            </a:r>
            <a:r>
              <a:rPr lang="ko-KR" altLang="en-US" sz="1800" dirty="0"/>
              <a:t>이동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되돌아옴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재직증명서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재직증명서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7287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315057" cy="1060042"/>
            <a:chOff x="709468" y="346724"/>
            <a:chExt cx="2068704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068704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설계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19635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적용기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술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09468" y="1679400"/>
            <a:ext cx="1794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10. Bootstrap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9468" y="2131188"/>
            <a:ext cx="10550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플랫폼을 구성하는 클래스들이며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rt.jar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i18n.jar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포함되어 있는 클래스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jar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압축 파일들은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bootstrap class path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의해 </a:t>
            </a:r>
            <a:r>
              <a:rPr lang="en-US" altLang="ko-KR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sun.boot.class.path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프로퍼티에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저장이 됩니다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 </a:t>
            </a:r>
          </a:p>
          <a:p>
            <a:pPr algn="just"/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부트스트랩은 쉽게 말해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CSS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자바 스크립트로 이루어진 라이브러리입니다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13" name="Picture 2" descr="C:\Users\Administrator\Desktop\적용기술\부트스트랩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83866" y="3066050"/>
            <a:ext cx="8571418" cy="36639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929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42941" y="1495378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마이페이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2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&lt;</a:t>
            </a:r>
            <a:r>
              <a:rPr lang="ko-KR" altLang="en-US" sz="1800" dirty="0"/>
              <a:t>사용용도확인</a:t>
            </a:r>
            <a:r>
              <a:rPr lang="en-US" altLang="ko-KR" sz="1800" dirty="0"/>
              <a:t>&gt;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사용자의 재직증명서 출력을 위해 사용용도 확인</a:t>
            </a:r>
            <a:endParaRPr lang="en-US" altLang="ko-KR" sz="1800" dirty="0"/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smtClean="0"/>
              <a:t>로그인하여야 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smtClean="0"/>
              <a:t>마이 페이지 </a:t>
            </a:r>
            <a:r>
              <a:rPr lang="ko-KR" altLang="en-US" sz="1800" dirty="0"/>
              <a:t>버튼클릭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재직증명서 </a:t>
            </a:r>
            <a:r>
              <a:rPr lang="ko-KR" altLang="en-US" sz="1800" dirty="0"/>
              <a:t>버튼클릭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사용용도확인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사용용도확인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2829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42941" y="1495378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마이페이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smtClean="0"/>
              <a:t>로그인 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smtClean="0"/>
              <a:t>마이 페이지 </a:t>
            </a:r>
            <a:r>
              <a:rPr lang="ko-KR" altLang="en-US" sz="1800" dirty="0"/>
              <a:t>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페이지로 이동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smtClean="0"/>
              <a:t>로그인 창으로 </a:t>
            </a:r>
            <a:r>
              <a:rPr lang="ko-KR" altLang="en-US" sz="1800" dirty="0"/>
              <a:t>이동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되돌아옴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사용용도확인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사용용도확인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3206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42941" y="1495378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마이페이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4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재직증명서 출력함</a:t>
            </a:r>
            <a:endParaRPr lang="en-US" altLang="ko-KR" sz="1800" dirty="0"/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smtClean="0"/>
              <a:t>로그인하여야 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smtClean="0"/>
              <a:t>마이 페이지 </a:t>
            </a:r>
            <a:r>
              <a:rPr lang="ko-KR" altLang="en-US" sz="1800" dirty="0"/>
              <a:t>버튼클릭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재직증명서 </a:t>
            </a:r>
            <a:r>
              <a:rPr lang="ko-KR" altLang="en-US" sz="1800" dirty="0"/>
              <a:t>버튼클릭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재직증명서출력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재직증명서출력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9371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42941" y="1495378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마이페이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09800" y="2636912"/>
            <a:ext cx="777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smtClean="0"/>
              <a:t>로그인 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페이지로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사용용도 </a:t>
            </a:r>
            <a:r>
              <a:rPr lang="ko-KR" altLang="en-US" sz="1800" dirty="0" smtClean="0"/>
              <a:t>입력 후 </a:t>
            </a:r>
            <a:r>
              <a:rPr lang="ko-KR" altLang="en-US" sz="1800" dirty="0"/>
              <a:t>다운로드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smtClean="0"/>
              <a:t>로그인 창으로 </a:t>
            </a:r>
            <a:r>
              <a:rPr lang="ko-KR" altLang="en-US" sz="1800" dirty="0"/>
              <a:t>이동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되돌아옴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재직증명서출력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재직증명서출력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0929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2209800" y="2636912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부서 내에서 </a:t>
            </a:r>
            <a:r>
              <a:rPr lang="ko-KR" altLang="en-US" sz="1800" dirty="0"/>
              <a:t>업무에 필요한 자료를 공유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부서 내 </a:t>
            </a:r>
            <a:r>
              <a:rPr lang="ko-KR" altLang="en-US" sz="1800" dirty="0"/>
              <a:t>업무 작성자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문서 제목과 내용이 입력되어야 함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업무공유게시판작성</a:t>
            </a:r>
            <a:r>
              <a:rPr lang="en-US" altLang="ko-KR" sz="2000" dirty="0"/>
              <a:t>   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709468" y="1484784"/>
            <a:ext cx="1867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업무공유게시판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업무공유게시판작성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715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2209800" y="2636912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업무에 관한 제목과 상세한 내용을 </a:t>
            </a:r>
            <a:r>
              <a:rPr lang="ko-KR" altLang="en-US" sz="1800" dirty="0" smtClean="0"/>
              <a:t>작성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첨부 파일이 필요한 경우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자료에 관한 파일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그림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텍스트</a:t>
            </a:r>
            <a:r>
              <a:rPr lang="en-US" altLang="ko-KR" sz="1800" dirty="0" smtClean="0"/>
              <a:t>) </a:t>
            </a:r>
            <a:r>
              <a:rPr lang="ko-KR" altLang="en-US" sz="1800" dirty="0" smtClean="0"/>
              <a:t>등을 첨부하여</a:t>
            </a:r>
            <a:endParaRPr lang="en-US" altLang="ko-KR" sz="1800" dirty="0" smtClean="0"/>
          </a:p>
          <a:p>
            <a:pPr latinLnBrk="1"/>
            <a:r>
              <a:rPr lang="en-US" altLang="ko-KR" sz="1800" dirty="0" smtClean="0"/>
              <a:t>  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되어있지 않으면 로그인 창으로 이동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미 </a:t>
            </a:r>
            <a:r>
              <a:rPr lang="ko-KR" altLang="en-US" sz="1800" dirty="0"/>
              <a:t>입력이 있으면 알림 메시지 출력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업무공유게시판작성</a:t>
            </a:r>
            <a:r>
              <a:rPr lang="en-US" altLang="ko-KR" sz="2000" dirty="0"/>
              <a:t>   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709468" y="1484784"/>
            <a:ext cx="1867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업무공유게시판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업무공유게시판작성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2915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867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업무공유게시판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6912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업무공유 게시물의 리스트 내용을 검색</a:t>
            </a:r>
            <a:r>
              <a:rPr lang="en-US" altLang="ko-KR" sz="1800" dirty="0"/>
              <a:t>(</a:t>
            </a:r>
            <a:r>
              <a:rPr lang="ko-KR" altLang="en-US" sz="1800" dirty="0"/>
              <a:t>조회</a:t>
            </a:r>
            <a:r>
              <a:rPr lang="en-US" altLang="ko-KR" sz="1800" dirty="0"/>
              <a:t>)</a:t>
            </a:r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선행 </a:t>
            </a:r>
            <a:r>
              <a:rPr lang="ko-KR" altLang="en-US" sz="1800" dirty="0"/>
              <a:t>조건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후행 </a:t>
            </a:r>
            <a:r>
              <a:rPr lang="ko-KR" altLang="en-US" sz="1800" dirty="0"/>
              <a:t>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형식과 검색어가 입력되어야 함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업무공유게시판검색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업무공유게시판검색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1345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867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업무공유게시판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09800" y="2636912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시나리오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카테고리와 검색 내용을 입력 후 검색 버튼 클릭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조회된 </a:t>
            </a:r>
            <a:r>
              <a:rPr lang="ko-KR" altLang="en-US" sz="1800" dirty="0"/>
              <a:t>리스트 중 일치하는 제목을 클릭 후 글에 대한 상세 내용 조회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대안 </a:t>
            </a:r>
            <a:r>
              <a:rPr lang="ko-KR" altLang="en-US" sz="1800" dirty="0"/>
              <a:t>시나리오 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이동 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비기능적 </a:t>
            </a:r>
            <a:r>
              <a:rPr lang="ko-KR" altLang="en-US" sz="1800" dirty="0"/>
              <a:t>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업무공유게시판검색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업무공유게시판검색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3112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867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업무공유게시판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6912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업무공유에 관한 자료 수정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 되어있는 사원으로 로그인해야 함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해당 </a:t>
            </a:r>
            <a:r>
              <a:rPr lang="ko-KR" altLang="en-US" sz="1800" dirty="0"/>
              <a:t>글의 작성자와 일치해야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en-US" altLang="ko-KR" sz="1800" dirty="0"/>
          </a:p>
          <a:p>
            <a:pPr latinLnBrk="1"/>
            <a:r>
              <a:rPr lang="en-US" altLang="ko-KR" sz="1800" dirty="0"/>
              <a:t>4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후행조건</a:t>
            </a:r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문서 제목과 내용이 입력되어야 함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업무공유게시판수정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업무공유게시판수정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1348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867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업무공유게시판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6912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수정해야 될 게시물을 선택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수정이 </a:t>
            </a:r>
            <a:r>
              <a:rPr lang="ko-KR" altLang="en-US" sz="1800" dirty="0"/>
              <a:t>필요한 내용을 입력하고 다시 등록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이동</a:t>
            </a:r>
            <a:endParaRPr lang="en-US" altLang="ko-KR" sz="1800" dirty="0"/>
          </a:p>
          <a:p>
            <a:pPr latinLnBrk="1"/>
            <a:r>
              <a:rPr lang="ko-KR" altLang="en-US" sz="1800" dirty="0"/>
              <a:t> </a:t>
            </a:r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 smtClean="0"/>
              <a:t>비기능적 </a:t>
            </a:r>
            <a:r>
              <a:rPr lang="ko-KR" altLang="en-US" sz="1800" dirty="0"/>
              <a:t>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업무공유게시판수정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업무공유게시판수정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4261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12144092" cy="6858000"/>
            <a:chOff x="0" y="0"/>
            <a:chExt cx="12144092" cy="6858000"/>
          </a:xfrm>
        </p:grpSpPr>
        <p:grpSp>
          <p:nvGrpSpPr>
            <p:cNvPr id="4" name="그룹 3"/>
            <p:cNvGrpSpPr/>
            <p:nvPr/>
          </p:nvGrpSpPr>
          <p:grpSpPr>
            <a:xfrm>
              <a:off x="0" y="0"/>
              <a:ext cx="11928648" cy="6858000"/>
              <a:chOff x="0" y="0"/>
              <a:chExt cx="11928648" cy="6858000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0" y="0"/>
                <a:ext cx="6096000" cy="685800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" name="그룹 2"/>
              <p:cNvGrpSpPr/>
              <p:nvPr/>
            </p:nvGrpSpPr>
            <p:grpSpPr>
              <a:xfrm>
                <a:off x="6685308" y="951201"/>
                <a:ext cx="5243340" cy="5134943"/>
                <a:chOff x="6685308" y="951201"/>
                <a:chExt cx="5243340" cy="5134943"/>
              </a:xfrm>
            </p:grpSpPr>
            <p:sp>
              <p:nvSpPr>
                <p:cNvPr id="23" name="TextBox 22"/>
                <p:cNvSpPr txBox="1"/>
                <p:nvPr/>
              </p:nvSpPr>
              <p:spPr>
                <a:xfrm>
                  <a:off x="6685308" y="951201"/>
                  <a:ext cx="200247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ln>
                        <a:solidFill>
                          <a:srgbClr val="B0D2D3">
                            <a:alpha val="20000"/>
                          </a:srgbClr>
                        </a:solidFill>
                      </a:ln>
                      <a:solidFill>
                        <a:schemeClr val="accent1">
                          <a:lumMod val="50000"/>
                        </a:schemeClr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프로젝트 개요</a:t>
                  </a: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6685308" y="1412866"/>
                  <a:ext cx="163538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400" dirty="0">
                      <a:ln>
                        <a:solidFill>
                          <a:schemeClr val="tx1">
                            <a:lumMod val="75000"/>
                            <a:lumOff val="25000"/>
                            <a:alpha val="2000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개발배경 및 목표</a:t>
                  </a:r>
                </a:p>
                <a:p>
                  <a:r>
                    <a:rPr lang="ko-KR" altLang="en-US" sz="1400" dirty="0">
                      <a:ln>
                        <a:solidFill>
                          <a:schemeClr val="tx1">
                            <a:lumMod val="75000"/>
                            <a:lumOff val="25000"/>
                            <a:alpha val="2000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개발범위</a:t>
                  </a:r>
                  <a:r>
                    <a:rPr lang="en-US" altLang="ko-KR" sz="1400" dirty="0">
                      <a:ln>
                        <a:solidFill>
                          <a:schemeClr val="tx1">
                            <a:lumMod val="75000"/>
                            <a:lumOff val="25000"/>
                            <a:alpha val="2000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, </a:t>
                  </a:r>
                  <a:r>
                    <a:rPr lang="ko-KR" altLang="en-US" sz="1400" dirty="0">
                      <a:ln>
                        <a:solidFill>
                          <a:schemeClr val="tx1">
                            <a:lumMod val="75000"/>
                            <a:lumOff val="25000"/>
                            <a:alpha val="2000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주요기능</a:t>
                  </a: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6685308" y="5127575"/>
                  <a:ext cx="229101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ln>
                        <a:solidFill>
                          <a:srgbClr val="B0D2D3">
                            <a:alpha val="20000"/>
                          </a:srgbClr>
                        </a:solidFill>
                      </a:ln>
                      <a:solidFill>
                        <a:schemeClr val="accent1">
                          <a:lumMod val="50000"/>
                        </a:schemeClr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시스템 상세내역</a:t>
                  </a: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685308" y="5562924"/>
                  <a:ext cx="102624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400" dirty="0">
                      <a:ln>
                        <a:solidFill>
                          <a:schemeClr val="tx1">
                            <a:lumMod val="75000"/>
                            <a:lumOff val="25000"/>
                            <a:alpha val="2000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다이어그램</a:t>
                  </a:r>
                </a:p>
                <a:p>
                  <a:r>
                    <a:rPr lang="ko-KR" altLang="en-US" sz="1400" dirty="0">
                      <a:ln>
                        <a:solidFill>
                          <a:schemeClr val="tx1">
                            <a:lumMod val="75000"/>
                            <a:lumOff val="25000"/>
                            <a:alpha val="2000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명세서</a:t>
                  </a: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6685308" y="3735451"/>
                  <a:ext cx="200247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ln>
                        <a:solidFill>
                          <a:srgbClr val="B0D2D3">
                            <a:alpha val="20000"/>
                          </a:srgbClr>
                        </a:solidFill>
                      </a:ln>
                      <a:solidFill>
                        <a:schemeClr val="accent1">
                          <a:lumMod val="50000"/>
                        </a:schemeClr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프로젝트 설계</a:t>
                  </a: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6685308" y="4166446"/>
                  <a:ext cx="1635384" cy="7386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400" dirty="0">
                      <a:ln>
                        <a:solidFill>
                          <a:schemeClr val="tx1">
                            <a:lumMod val="75000"/>
                            <a:lumOff val="25000"/>
                            <a:alpha val="2000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개발전략</a:t>
                  </a:r>
                </a:p>
                <a:p>
                  <a:r>
                    <a:rPr lang="ko-KR" altLang="en-US" sz="1400" dirty="0">
                      <a:ln>
                        <a:solidFill>
                          <a:schemeClr val="tx1">
                            <a:lumMod val="75000"/>
                            <a:lumOff val="25000"/>
                            <a:alpha val="2000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개발일정</a:t>
                  </a:r>
                </a:p>
                <a:p>
                  <a:r>
                    <a:rPr lang="ko-KR" altLang="en-US" sz="1400" dirty="0">
                      <a:ln>
                        <a:solidFill>
                          <a:schemeClr val="tx1">
                            <a:lumMod val="75000"/>
                            <a:lumOff val="25000"/>
                            <a:alpha val="2000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개발환경</a:t>
                  </a:r>
                  <a:r>
                    <a:rPr lang="en-US" altLang="ko-KR" sz="1400" dirty="0">
                      <a:ln>
                        <a:solidFill>
                          <a:schemeClr val="tx1">
                            <a:lumMod val="75000"/>
                            <a:lumOff val="25000"/>
                            <a:alpha val="2000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, </a:t>
                  </a:r>
                  <a:r>
                    <a:rPr lang="ko-KR" altLang="en-US" sz="1400" dirty="0">
                      <a:ln>
                        <a:solidFill>
                          <a:schemeClr val="tx1">
                            <a:lumMod val="75000"/>
                            <a:lumOff val="25000"/>
                            <a:alpha val="2000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적용기술</a:t>
                  </a: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6685308" y="2343326"/>
                  <a:ext cx="133882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ln>
                        <a:solidFill>
                          <a:srgbClr val="B0D2D3">
                            <a:alpha val="20000"/>
                          </a:srgbClr>
                        </a:solidFill>
                      </a:ln>
                      <a:solidFill>
                        <a:schemeClr val="accent1">
                          <a:lumMod val="50000"/>
                        </a:schemeClr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조직구성</a:t>
                  </a: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9637636" y="951201"/>
                  <a:ext cx="133882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ln>
                        <a:solidFill>
                          <a:srgbClr val="B0D2D3">
                            <a:alpha val="20000"/>
                          </a:srgbClr>
                        </a:solidFill>
                      </a:ln>
                      <a:solidFill>
                        <a:schemeClr val="accent1">
                          <a:lumMod val="50000"/>
                        </a:schemeClr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구현내역</a:t>
                  </a: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9637636" y="1455347"/>
                  <a:ext cx="102624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400" dirty="0">
                      <a:ln>
                        <a:solidFill>
                          <a:schemeClr val="tx1">
                            <a:lumMod val="75000"/>
                            <a:lumOff val="25000"/>
                            <a:alpha val="2000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메뉴구조도</a:t>
                  </a:r>
                </a:p>
                <a:p>
                  <a:r>
                    <a:rPr lang="ko-KR" altLang="en-US" sz="1400" dirty="0">
                      <a:ln>
                        <a:solidFill>
                          <a:schemeClr val="tx1">
                            <a:lumMod val="75000"/>
                            <a:lumOff val="25000"/>
                            <a:alpha val="2000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페이지구성</a:t>
                  </a: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9637636" y="2338389"/>
                  <a:ext cx="229101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 err="1">
                      <a:ln>
                        <a:solidFill>
                          <a:srgbClr val="B0D2D3">
                            <a:alpha val="20000"/>
                          </a:srgbClr>
                        </a:solidFill>
                      </a:ln>
                      <a:solidFill>
                        <a:schemeClr val="accent1">
                          <a:lumMod val="50000"/>
                        </a:schemeClr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이슈및</a:t>
                  </a:r>
                  <a:r>
                    <a:rPr lang="ko-KR" altLang="en-US" sz="2400" dirty="0">
                      <a:ln>
                        <a:solidFill>
                          <a:srgbClr val="B0D2D3">
                            <a:alpha val="20000"/>
                          </a:srgbClr>
                        </a:solidFill>
                      </a:ln>
                      <a:solidFill>
                        <a:schemeClr val="accent1">
                          <a:lumMod val="50000"/>
                        </a:schemeClr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 해결방안</a:t>
                  </a: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9637636" y="3725577"/>
                  <a:ext cx="105028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 err="1">
                      <a:ln>
                        <a:solidFill>
                          <a:srgbClr val="B0D2D3">
                            <a:alpha val="20000"/>
                          </a:srgbClr>
                        </a:solidFill>
                      </a:ln>
                      <a:solidFill>
                        <a:schemeClr val="accent1">
                          <a:lumMod val="50000"/>
                        </a:schemeClr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느낀점</a:t>
                  </a:r>
                  <a:endParaRPr lang="ko-KR" altLang="en-US" sz="2400" dirty="0">
                    <a:ln>
                      <a:solidFill>
                        <a:srgbClr val="B0D2D3">
                          <a:alpha val="20000"/>
                        </a:srgbClr>
                      </a:solidFill>
                    </a:ln>
                    <a:solidFill>
                      <a:schemeClr val="accent1">
                        <a:lumMod val="50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9637636" y="5112766"/>
                  <a:ext cx="83708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400" dirty="0" err="1">
                      <a:ln>
                        <a:solidFill>
                          <a:srgbClr val="B0D2D3">
                            <a:alpha val="20000"/>
                          </a:srgbClr>
                        </a:solidFill>
                      </a:ln>
                      <a:solidFill>
                        <a:schemeClr val="accent1">
                          <a:lumMod val="50000"/>
                        </a:schemeClr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QnA</a:t>
                  </a:r>
                  <a:endParaRPr lang="en-US" altLang="ko-KR" sz="2400" dirty="0">
                    <a:ln>
                      <a:solidFill>
                        <a:srgbClr val="B0D2D3">
                          <a:alpha val="20000"/>
                        </a:srgbClr>
                      </a:solidFill>
                    </a:ln>
                    <a:solidFill>
                      <a:schemeClr val="accent1">
                        <a:lumMod val="50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</p:grpSp>
          <p:cxnSp>
            <p:nvCxnSpPr>
              <p:cNvPr id="41" name="직선 연결선 40"/>
              <p:cNvCxnSpPr/>
              <p:nvPr/>
            </p:nvCxnSpPr>
            <p:spPr>
              <a:xfrm>
                <a:off x="47328" y="3284984"/>
                <a:ext cx="2880000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/>
              <p:cNvSpPr txBox="1"/>
              <p:nvPr/>
            </p:nvSpPr>
            <p:spPr>
              <a:xfrm>
                <a:off x="1681474" y="2515543"/>
                <a:ext cx="1245854" cy="7694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4400" dirty="0" smtClean="0">
                    <a:ln>
                      <a:solidFill>
                        <a:srgbClr val="B0D2D3">
                          <a:alpha val="20000"/>
                        </a:srgbClr>
                      </a:solidFill>
                    </a:ln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목차</a:t>
                </a:r>
                <a:endParaRPr lang="ko-KR" altLang="en-US" sz="4400" dirty="0">
                  <a:ln>
                    <a:solidFill>
                      <a:srgbClr val="B0D2D3">
                        <a:alpha val="20000"/>
                      </a:srgb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 rot="16200000">
              <a:off x="10816324" y="3321278"/>
              <a:ext cx="244009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tx1">
                        <a:lumMod val="75000"/>
                        <a:lumOff val="25000"/>
                        <a:alpha val="2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tx1">
                        <a:lumMod val="75000"/>
                        <a:lumOff val="25000"/>
                        <a:alpha val="2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tx1">
                        <a:lumMod val="75000"/>
                        <a:lumOff val="25000"/>
                        <a:alpha val="2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2016. All right reserved by </a:t>
              </a:r>
              <a:r>
                <a:rPr lang="en-US" altLang="ko-KR" sz="800" dirty="0" err="1">
                  <a:ln>
                    <a:solidFill>
                      <a:schemeClr val="tx1">
                        <a:lumMod val="75000"/>
                        <a:lumOff val="25000"/>
                        <a:alpha val="2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BiBook</a:t>
              </a:r>
              <a:r>
                <a:rPr lang="en-US" altLang="ko-KR" sz="800" dirty="0" smtClean="0">
                  <a:ln>
                    <a:solidFill>
                      <a:schemeClr val="tx1">
                        <a:lumMod val="75000"/>
                        <a:lumOff val="25000"/>
                        <a:alpha val="2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  <a:endPara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836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315057" cy="1060042"/>
            <a:chOff x="709468" y="346724"/>
            <a:chExt cx="2068704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068704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설계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19635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적용기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술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09468" y="1679400"/>
            <a:ext cx="1096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11. CSS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9468" y="2131188"/>
            <a:ext cx="10550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CSS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시각적으로 꾸며주는 역할을 합니다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12" name="Picture 2" descr="C:\Users\Administrator\Desktop\적용기술\cs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90969" y="2469742"/>
            <a:ext cx="5387490" cy="43223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935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867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업무공유게시판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6912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업무공유 게시물을 삭제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 되어있는 사원으로 로그인해야 함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해당 </a:t>
            </a:r>
            <a:r>
              <a:rPr lang="ko-KR" altLang="en-US" sz="1800" dirty="0"/>
              <a:t>글의 작성자와 일치해야 함 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후행조건</a:t>
            </a:r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업무공유게시판삭제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업무공유게시판삭제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7233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867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업무공유게시판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6912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삭제할 게시물을 선택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작성자가 </a:t>
            </a:r>
            <a:r>
              <a:rPr lang="ko-KR" altLang="en-US" sz="1800" dirty="0"/>
              <a:t>일치 할 경우 삭제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이동</a:t>
            </a:r>
            <a:endParaRPr lang="en-US" altLang="ko-KR" sz="1800" dirty="0"/>
          </a:p>
          <a:p>
            <a:pPr latinLnBrk="1"/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 smtClean="0"/>
              <a:t>비기능적 </a:t>
            </a:r>
            <a:r>
              <a:rPr lang="ko-KR" altLang="en-US" sz="1800" dirty="0"/>
              <a:t>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업무공유게시판삭제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업무공유게시판삭제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7289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867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업무공유게시판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6912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</a:t>
            </a:r>
            <a:r>
              <a:rPr lang="en-US" altLang="ko-KR" sz="1800" dirty="0" smtClean="0"/>
              <a:t>. 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업무공유 중 필요한 첨부파일을 조회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관련 </a:t>
            </a:r>
            <a:r>
              <a:rPr lang="ko-KR" altLang="en-US" sz="1800" dirty="0" err="1"/>
              <a:t>엑터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r>
              <a:rPr lang="en-US" altLang="ko-KR" sz="1800" dirty="0"/>
              <a:t>, </a:t>
            </a:r>
            <a:r>
              <a:rPr lang="ko-KR" altLang="en-US" sz="1800" dirty="0"/>
              <a:t>로그인 한 회원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선행조건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업무게시판첨부파일조회</a:t>
            </a:r>
            <a:r>
              <a:rPr lang="en-US" altLang="ko-KR" sz="2000" dirty="0"/>
              <a:t> 	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업무게시판파일첨부조회</a:t>
            </a:r>
            <a:endParaRPr lang="en-US" altLang="en-US" sz="2000" dirty="0"/>
          </a:p>
        </p:txBody>
      </p:sp>
      <p:sp>
        <p:nvSpPr>
          <p:cNvPr id="23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7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3178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867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업무공유게시판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6912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공지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업로드 된 </a:t>
            </a:r>
            <a:r>
              <a:rPr lang="ko-KR" altLang="en-US" sz="1800" dirty="0"/>
              <a:t>파일을 클릭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링크를 </a:t>
            </a:r>
            <a:r>
              <a:rPr lang="ko-KR" altLang="en-US" sz="1800" dirty="0"/>
              <a:t>통하여 첨부파일 다운로드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이동 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smtClean="0"/>
              <a:t>비기능적 요구사항</a:t>
            </a:r>
            <a:endParaRPr lang="ko-KR" altLang="en-US" sz="1800" dirty="0"/>
          </a:p>
          <a:p>
            <a:r>
              <a:rPr lang="en-US" altLang="ko-KR" sz="1800" dirty="0"/>
              <a:t>- SVN(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 협업 개발 </a:t>
            </a:r>
            <a:r>
              <a:rPr lang="ko-KR" altLang="en-US" sz="1800" dirty="0" smtClean="0"/>
              <a:t>진행 시 </a:t>
            </a:r>
            <a:r>
              <a:rPr lang="ko-KR" altLang="en-US" sz="1800" dirty="0"/>
              <a:t>첨부파일 동기화가 </a:t>
            </a:r>
            <a:r>
              <a:rPr lang="ko-KR" altLang="en-US" sz="1800" dirty="0" smtClean="0"/>
              <a:t>안 되는 </a:t>
            </a:r>
            <a:r>
              <a:rPr lang="ko-KR" altLang="en-US" sz="1800" dirty="0"/>
              <a:t>문제 해결</a:t>
            </a:r>
          </a:p>
          <a:p>
            <a:r>
              <a:rPr lang="en-US" altLang="ko-KR" sz="1800" dirty="0" smtClean="0"/>
              <a:t>  (</a:t>
            </a:r>
            <a:r>
              <a:rPr lang="en-US" altLang="ko-KR" sz="1800" dirty="0"/>
              <a:t>upload</a:t>
            </a:r>
            <a:r>
              <a:rPr lang="ko-KR" altLang="en-US" sz="1800" dirty="0"/>
              <a:t>폴더를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폴더 내부로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업무게시판첨부파일조회</a:t>
            </a:r>
            <a:r>
              <a:rPr lang="en-US" altLang="ko-KR" sz="2000" dirty="0"/>
              <a:t> 	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업무게시판파일첨부조회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6290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867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업무공유게시판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6912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게시글에</a:t>
            </a:r>
            <a:r>
              <a:rPr lang="ko-KR" altLang="en-US" sz="1800" dirty="0"/>
              <a:t> 대한 자신의 간단한 의견 작성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회원 사용자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선행조건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후행조건</a:t>
            </a:r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</a:t>
            </a:r>
            <a:r>
              <a:rPr lang="ko-KR" altLang="en-US" sz="2000" dirty="0" err="1"/>
              <a:t>업무공유게시판댓글등록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업무게시판댓글등록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7747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867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업무공유게시판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438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시나리오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해당 게시물에 대한 게시물을 클릭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게시물을 </a:t>
            </a:r>
            <a:r>
              <a:rPr lang="ko-KR" altLang="en-US" sz="1800" dirty="0"/>
              <a:t>읽어보고 자신의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/>
              <a:t>을 작성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대안시나리오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로그아웃 상태면 로그인 화면으로 이동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</a:t>
            </a:r>
            <a:r>
              <a:rPr lang="ko-KR" altLang="en-US" sz="2000" dirty="0" err="1"/>
              <a:t>업무공유게시판댓글등록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업무게시판댓글등록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0173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일정관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209800" y="2636912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회사 내 행사나 일정 확인 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회원</a:t>
            </a:r>
            <a:r>
              <a:rPr lang="en-US" altLang="ko-KR" sz="1800" dirty="0"/>
              <a:t>, </a:t>
            </a:r>
            <a:r>
              <a:rPr lang="ko-KR" altLang="en-US" sz="1800" dirty="0"/>
              <a:t>일정관리자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회사일정조회</a:t>
            </a:r>
            <a:r>
              <a:rPr lang="en-US" altLang="ko-KR" sz="2000" dirty="0"/>
              <a:t>	         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회사일정조회</a:t>
            </a:r>
            <a:endParaRPr lang="en-US" altLang="en-US" sz="2000" dirty="0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7186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일정관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209800" y="2636912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</a:t>
            </a:r>
            <a:r>
              <a:rPr lang="en-US" altLang="ko-KR" sz="1800" dirty="0" smtClean="0"/>
              <a:t>.  </a:t>
            </a:r>
            <a:r>
              <a:rPr lang="ko-KR" altLang="en-US" sz="1800" dirty="0" smtClean="0"/>
              <a:t>시나리오</a:t>
            </a:r>
            <a:endParaRPr lang="ko-KR" altLang="en-US" sz="1800" dirty="0"/>
          </a:p>
          <a:p>
            <a:pPr lvl="0"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원하는 </a:t>
            </a:r>
            <a:r>
              <a:rPr lang="ko-KR" altLang="en-US" sz="1800" dirty="0"/>
              <a:t>날짜를 선택하여 일정을 확인</a:t>
            </a:r>
          </a:p>
          <a:p>
            <a:pPr lvl="0"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날짜에 </a:t>
            </a:r>
            <a:r>
              <a:rPr lang="ko-KR" altLang="en-US" sz="1800" dirty="0"/>
              <a:t>표시된 간단한 제목을 클릭해서 상세내용 조회</a:t>
            </a:r>
            <a:endParaRPr lang="en-US" altLang="ko-KR" sz="1800" dirty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대안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이동 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비기능적 </a:t>
            </a:r>
            <a:r>
              <a:rPr lang="ko-KR" altLang="en-US" sz="1800" dirty="0"/>
              <a:t>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회사일정조회</a:t>
            </a:r>
            <a:r>
              <a:rPr lang="en-US" altLang="ko-KR" sz="2000" dirty="0"/>
              <a:t>	         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회사일정조회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8278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일정관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209800" y="26438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회사 내 행사나 일정 등록 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일정관리자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관리 자격이 부여된 사원으로 로그인해야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제목과 날짜는 명시해야 함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회사일정등록</a:t>
            </a:r>
            <a:r>
              <a:rPr lang="en-US" altLang="ko-KR" sz="2000" dirty="0"/>
              <a:t>	         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회사일정등록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8754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일정관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207568" y="2636912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시나리오</a:t>
            </a:r>
            <a:endParaRPr lang="ko-KR" altLang="en-US" sz="1800" dirty="0"/>
          </a:p>
          <a:p>
            <a:pPr lvl="0"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원하는 </a:t>
            </a:r>
            <a:r>
              <a:rPr lang="ko-KR" altLang="en-US" sz="1800" dirty="0"/>
              <a:t>날짜를 선택하여 상세한 시간과 내용을 입력하여 일정을 등록</a:t>
            </a:r>
            <a:endParaRPr lang="en-US" altLang="ko-KR" sz="1800" dirty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대안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이동 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비기능적 </a:t>
            </a:r>
            <a:r>
              <a:rPr lang="ko-KR" altLang="en-US" sz="1800" dirty="0"/>
              <a:t>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회사일정등록</a:t>
            </a:r>
            <a:r>
              <a:rPr lang="en-US" altLang="ko-KR" sz="2000" dirty="0"/>
              <a:t>	         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회사일정등록</a:t>
            </a:r>
            <a:endParaRPr lang="en-US" altLang="en-US" sz="2000" dirty="0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9614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89" cy="1060042"/>
            <a:chOff x="709468" y="346724"/>
            <a:chExt cx="2370944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4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</a:t>
              </a:r>
              <a:r>
                <a:rPr lang="ko-KR" altLang="en-US" sz="28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아키텍쳐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507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427974" y="1556793"/>
            <a:ext cx="9636578" cy="4949442"/>
            <a:chOff x="627764" y="2260691"/>
            <a:chExt cx="7805043" cy="3666643"/>
          </a:xfrm>
        </p:grpSpPr>
        <p:sp>
          <p:nvSpPr>
            <p:cNvPr id="12" name="직사각형 11"/>
            <p:cNvSpPr/>
            <p:nvPr/>
          </p:nvSpPr>
          <p:spPr>
            <a:xfrm>
              <a:off x="7301026" y="2260691"/>
              <a:ext cx="1131781" cy="5446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데이터레이어</a:t>
              </a: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7301026" y="2969315"/>
              <a:ext cx="1131781" cy="295801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27764" y="2260691"/>
              <a:ext cx="1099384" cy="5446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UI </a:t>
              </a:r>
              <a:r>
                <a:rPr lang="ko-KR" altLang="en-US" sz="140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레이어</a:t>
              </a: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627764" y="2969315"/>
              <a:ext cx="1099384" cy="295801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51363" y="3479525"/>
              <a:ext cx="1044316" cy="28749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HTML</a:t>
              </a:r>
              <a:endParaRPr lang="ko-KR" altLang="en-US" sz="105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53330" y="3894580"/>
              <a:ext cx="1044316" cy="28749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CSS</a:t>
              </a:r>
              <a:endParaRPr lang="ko-KR" altLang="en-US" sz="105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49399" y="4315709"/>
              <a:ext cx="1044316" cy="28749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JavaScript</a:t>
              </a:r>
              <a:endParaRPr lang="ko-KR" altLang="en-US" sz="105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51366" y="4724691"/>
              <a:ext cx="1044316" cy="28749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jQuery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53333" y="5115448"/>
              <a:ext cx="1044316" cy="28749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Ajax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55299" y="5494059"/>
              <a:ext cx="1044316" cy="28749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err="1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jqGrid</a:t>
              </a:r>
              <a:endParaRPr lang="en-US" altLang="ko-KR" sz="105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55304" y="3102945"/>
              <a:ext cx="1038415" cy="206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고딕 ExtraBold" pitchFamily="50" charset="-127"/>
                  <a:ea typeface="나눔고딕 ExtraBold" pitchFamily="50" charset="-127"/>
                </a:rPr>
                <a:t>Web Browser</a:t>
              </a:r>
              <a:endParaRPr lang="ko-KR" altLang="en-US" sz="110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332403" y="3150707"/>
              <a:ext cx="1069016" cy="206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고딕 ExtraBold" pitchFamily="50" charset="-127"/>
                  <a:ea typeface="나눔고딕 ExtraBold" pitchFamily="50" charset="-127"/>
                </a:rPr>
                <a:t>DBMS</a:t>
              </a:r>
              <a:endParaRPr lang="ko-KR" altLang="en-US" sz="110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28" name="원통 27"/>
            <p:cNvSpPr/>
            <p:nvPr/>
          </p:nvSpPr>
          <p:spPr>
            <a:xfrm>
              <a:off x="7453883" y="3403151"/>
              <a:ext cx="826059" cy="226153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DB</a:t>
              </a: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(Oracle)</a:t>
              </a:r>
              <a:endParaRPr lang="ko-KR" altLang="en-US" sz="140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308460" y="2260691"/>
              <a:ext cx="1097309" cy="54463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서비스 발행</a:t>
              </a:r>
              <a:endParaRPr lang="en-US" altLang="ko-KR" sz="140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레이어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987294" y="2260691"/>
              <a:ext cx="1097309" cy="54463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프리젠테이션</a:t>
              </a:r>
              <a:endParaRPr lang="en-US" altLang="ko-KR" sz="140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레이어</a:t>
              </a: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1987294" y="2969315"/>
              <a:ext cx="2406619" cy="2958019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2040776" y="3395055"/>
              <a:ext cx="1114975" cy="234398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231208" y="3403155"/>
              <a:ext cx="1114975" cy="234398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26006" y="3098898"/>
              <a:ext cx="1749019" cy="206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고딕 ExtraBold" pitchFamily="50" charset="-127"/>
                  <a:ea typeface="나눔고딕 ExtraBold" pitchFamily="50" charset="-127"/>
                </a:rPr>
                <a:t>Web Application Server</a:t>
              </a:r>
              <a:endParaRPr lang="ko-KR" altLang="en-US" sz="110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143774" y="3475603"/>
              <a:ext cx="865677" cy="3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atin typeface="나눔고딕 ExtraBold" pitchFamily="50" charset="-127"/>
                  <a:ea typeface="나눔고딕 ExtraBold" pitchFamily="50" charset="-127"/>
                </a:rPr>
                <a:t>Web</a:t>
              </a:r>
            </a:p>
            <a:p>
              <a:pPr algn="ctr"/>
              <a:r>
                <a:rPr lang="en-US" altLang="ko-KR" sz="1050" dirty="0">
                  <a:latin typeface="나눔고딕 ExtraBold" pitchFamily="50" charset="-127"/>
                  <a:ea typeface="나눔고딕 ExtraBold" pitchFamily="50" charset="-127"/>
                </a:rPr>
                <a:t>Container</a:t>
              </a:r>
              <a:endParaRPr lang="ko-KR" altLang="en-US" sz="105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356988" y="3475601"/>
              <a:ext cx="865677" cy="3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atin typeface="나눔고딕 ExtraBold" pitchFamily="50" charset="-127"/>
                  <a:ea typeface="나눔고딕 ExtraBold" pitchFamily="50" charset="-127"/>
                </a:rPr>
                <a:t>Spring</a:t>
              </a:r>
            </a:p>
            <a:p>
              <a:pPr algn="ctr"/>
              <a:r>
                <a:rPr lang="en-US" altLang="ko-KR" sz="1050" dirty="0">
                  <a:latin typeface="나눔고딕 ExtraBold" pitchFamily="50" charset="-127"/>
                  <a:ea typeface="나눔고딕 ExtraBold" pitchFamily="50" charset="-127"/>
                </a:rPr>
                <a:t>Container</a:t>
              </a:r>
              <a:endParaRPr lang="ko-KR" altLang="en-US" sz="105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37" name="순서도: 다중 문서 36"/>
            <p:cNvSpPr/>
            <p:nvPr/>
          </p:nvSpPr>
          <p:spPr>
            <a:xfrm>
              <a:off x="2108123" y="3881889"/>
              <a:ext cx="987377" cy="542615"/>
            </a:xfrm>
            <a:prstGeom prst="flowChartMultidocumen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Servlet</a:t>
              </a:r>
              <a:endParaRPr lang="ko-KR" altLang="en-US" sz="105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38" name="순서도: 다중 문서 37"/>
            <p:cNvSpPr/>
            <p:nvPr/>
          </p:nvSpPr>
          <p:spPr>
            <a:xfrm>
              <a:off x="3311431" y="3872768"/>
              <a:ext cx="987377" cy="542615"/>
            </a:xfrm>
            <a:prstGeom prst="flowChartMultidocumen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Control</a:t>
              </a:r>
              <a:endParaRPr lang="ko-KR" altLang="en-US" sz="105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39" name="순서도: 다중 문서 38"/>
            <p:cNvSpPr/>
            <p:nvPr/>
          </p:nvSpPr>
          <p:spPr>
            <a:xfrm>
              <a:off x="2119516" y="5019264"/>
              <a:ext cx="987377" cy="542615"/>
            </a:xfrm>
            <a:prstGeom prst="flowChartMultidocumen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err="1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jsp</a:t>
              </a:r>
              <a:endParaRPr lang="ko-KR" altLang="en-US" sz="105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40" name="순서도: 다중 문서 39"/>
            <p:cNvSpPr/>
            <p:nvPr/>
          </p:nvSpPr>
          <p:spPr>
            <a:xfrm>
              <a:off x="3304008" y="4616368"/>
              <a:ext cx="987377" cy="542615"/>
            </a:xfrm>
            <a:prstGeom prst="flowChartMultidocumen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Rest</a:t>
              </a:r>
            </a:p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Controller</a:t>
              </a:r>
              <a:endParaRPr lang="ko-KR" altLang="en-US" sz="105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3308459" y="5290573"/>
              <a:ext cx="990323" cy="347239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POJO</a:t>
              </a:r>
              <a:endParaRPr lang="ko-KR" altLang="en-US" sz="140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4634266" y="2260691"/>
              <a:ext cx="1088691" cy="54463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비지니스로직</a:t>
              </a:r>
              <a:endParaRPr lang="en-US" altLang="ko-KR" sz="140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레이어</a:t>
              </a: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5925506" y="2260691"/>
              <a:ext cx="1088691" cy="54463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데이터접근</a:t>
              </a:r>
              <a:endParaRPr lang="en-US" altLang="ko-KR" sz="140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레이어</a:t>
              </a: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4634264" y="2969315"/>
              <a:ext cx="2407199" cy="2958019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4704377" y="3395055"/>
              <a:ext cx="2247495" cy="2343985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990665" y="3106997"/>
              <a:ext cx="1735284" cy="206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고딕 ExtraBold" pitchFamily="50" charset="-127"/>
                  <a:ea typeface="나눔고딕 ExtraBold" pitchFamily="50" charset="-127"/>
                </a:rPr>
                <a:t>Spring Framework</a:t>
              </a:r>
              <a:endParaRPr lang="ko-KR" altLang="en-US" sz="110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986771" y="3507335"/>
              <a:ext cx="1735284" cy="206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atin typeface="나눔고딕 ExtraBold" pitchFamily="50" charset="-127"/>
                  <a:ea typeface="나눔고딕 ExtraBold" pitchFamily="50" charset="-127"/>
                </a:rPr>
                <a:t>Spring Container</a:t>
              </a:r>
              <a:endParaRPr lang="ko-KR" altLang="en-US" sz="105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48" name="순서도: 다중 문서 47"/>
            <p:cNvSpPr/>
            <p:nvPr/>
          </p:nvSpPr>
          <p:spPr>
            <a:xfrm>
              <a:off x="4743325" y="3865749"/>
              <a:ext cx="979624" cy="542615"/>
            </a:xfrm>
            <a:prstGeom prst="flowChartMultidocumen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Service</a:t>
              </a:r>
              <a:endParaRPr lang="ko-KR" altLang="en-US" sz="105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49" name="순서도: 다중 문서 48"/>
            <p:cNvSpPr/>
            <p:nvPr/>
          </p:nvSpPr>
          <p:spPr>
            <a:xfrm>
              <a:off x="5905642" y="3862220"/>
              <a:ext cx="999489" cy="542615"/>
            </a:xfrm>
            <a:prstGeom prst="flowChartMultidocumen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DAO</a:t>
              </a:r>
              <a:endParaRPr lang="ko-KR" altLang="en-US" sz="105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50" name="순서도: 다중 문서 49"/>
            <p:cNvSpPr/>
            <p:nvPr/>
          </p:nvSpPr>
          <p:spPr>
            <a:xfrm>
              <a:off x="4743325" y="4992956"/>
              <a:ext cx="979624" cy="542615"/>
            </a:xfrm>
            <a:prstGeom prst="flowChartMultidocumen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POJO</a:t>
              </a:r>
              <a:endParaRPr lang="ko-KR" altLang="en-US" sz="105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51" name="모서리가 둥근 직사각형 50"/>
            <p:cNvSpPr/>
            <p:nvPr/>
          </p:nvSpPr>
          <p:spPr>
            <a:xfrm>
              <a:off x="5894333" y="4636459"/>
              <a:ext cx="1010792" cy="995611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925507" y="4631355"/>
              <a:ext cx="914383" cy="206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err="1">
                  <a:latin typeface="나눔고딕 ExtraBold" pitchFamily="50" charset="-127"/>
                  <a:ea typeface="나눔고딕 ExtraBold" pitchFamily="50" charset="-127"/>
                </a:rPr>
                <a:t>MyBatis</a:t>
              </a:r>
              <a:endParaRPr lang="ko-KR" altLang="en-US" sz="105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5917714" y="4888027"/>
              <a:ext cx="922177" cy="268259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SqlSession</a:t>
              </a:r>
              <a:endParaRPr lang="en-US" altLang="ko-KR" sz="100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Factory</a:t>
              </a:r>
              <a:endParaRPr lang="ko-KR" altLang="en-US" sz="100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5925504" y="5191719"/>
              <a:ext cx="922177" cy="13666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sqlSession</a:t>
              </a:r>
              <a:endParaRPr lang="ko-KR" altLang="en-US" sz="100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5921610" y="5363816"/>
              <a:ext cx="922177" cy="13666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Sql</a:t>
              </a:r>
              <a:r>
                <a:rPr lang="en-US" altLang="ko-KR" sz="100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-mapper</a:t>
              </a:r>
              <a:endParaRPr lang="ko-KR" altLang="en-US" sz="100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56" name="아래쪽 화살표 55"/>
            <p:cNvSpPr/>
            <p:nvPr/>
          </p:nvSpPr>
          <p:spPr>
            <a:xfrm>
              <a:off x="2458187" y="4509435"/>
              <a:ext cx="192555" cy="442532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57" name="왼쪽/오른쪽 화살표 56"/>
            <p:cNvSpPr/>
            <p:nvPr/>
          </p:nvSpPr>
          <p:spPr>
            <a:xfrm rot="18972750">
              <a:off x="3056975" y="5139713"/>
              <a:ext cx="281524" cy="153397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58" name="왼쪽/오른쪽 화살표 57"/>
            <p:cNvSpPr/>
            <p:nvPr/>
          </p:nvSpPr>
          <p:spPr>
            <a:xfrm rot="3103277">
              <a:off x="2666815" y="4736941"/>
              <a:ext cx="1094327" cy="158965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59" name="오른쪽 화살표 58"/>
            <p:cNvSpPr/>
            <p:nvPr/>
          </p:nvSpPr>
          <p:spPr>
            <a:xfrm rot="10800000">
              <a:off x="1727622" y="5258193"/>
              <a:ext cx="343035" cy="212859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60" name="오른쪽 화살표 59"/>
            <p:cNvSpPr/>
            <p:nvPr/>
          </p:nvSpPr>
          <p:spPr>
            <a:xfrm>
              <a:off x="1732673" y="4078931"/>
              <a:ext cx="343035" cy="212859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61" name="왼쪽/오른쪽 화살표 60"/>
            <p:cNvSpPr/>
            <p:nvPr/>
          </p:nvSpPr>
          <p:spPr>
            <a:xfrm>
              <a:off x="4314057" y="4102671"/>
              <a:ext cx="390316" cy="167691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62" name="왼쪽/오른쪽 화살표 61"/>
            <p:cNvSpPr/>
            <p:nvPr/>
          </p:nvSpPr>
          <p:spPr>
            <a:xfrm rot="19563324">
              <a:off x="4272571" y="4579312"/>
              <a:ext cx="483088" cy="175032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63" name="왼쪽/오른쪽 화살표 62"/>
            <p:cNvSpPr/>
            <p:nvPr/>
          </p:nvSpPr>
          <p:spPr>
            <a:xfrm>
              <a:off x="5721395" y="4110378"/>
              <a:ext cx="204107" cy="159980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64" name="왼쪽/오른쪽 화살표 63"/>
            <p:cNvSpPr/>
            <p:nvPr/>
          </p:nvSpPr>
          <p:spPr>
            <a:xfrm>
              <a:off x="3071078" y="4098235"/>
              <a:ext cx="237381" cy="169929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65" name="왼쪽/오른쪽 화살표 64"/>
            <p:cNvSpPr/>
            <p:nvPr/>
          </p:nvSpPr>
          <p:spPr>
            <a:xfrm rot="16200000">
              <a:off x="6194074" y="4382633"/>
              <a:ext cx="285548" cy="173915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66" name="왼쪽/오른쪽 화살표 65"/>
            <p:cNvSpPr/>
            <p:nvPr/>
          </p:nvSpPr>
          <p:spPr>
            <a:xfrm rot="16200000">
              <a:off x="4948455" y="4613443"/>
              <a:ext cx="483088" cy="175032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67" name="왼쪽/오른쪽 화살표 66"/>
            <p:cNvSpPr/>
            <p:nvPr/>
          </p:nvSpPr>
          <p:spPr>
            <a:xfrm rot="1916624">
              <a:off x="6878167" y="4321507"/>
              <a:ext cx="628723" cy="166663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634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일정관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209800" y="2636912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회사 내 행사나 일정이 변경될 경우 수정 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일정관리자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관리 자격이 부여된 사원으로 로그인해야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제목과 날짜는 명시해야 함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회사일정수정</a:t>
            </a:r>
            <a:r>
              <a:rPr lang="en-US" altLang="ko-KR" sz="2000" dirty="0"/>
              <a:t>	         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회사일정수정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3614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일정관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209800" y="2632844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시나리오</a:t>
            </a:r>
            <a:endParaRPr lang="ko-KR" altLang="en-US" sz="1800" dirty="0"/>
          </a:p>
          <a:p>
            <a:pPr lvl="0"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수정하고자 </a:t>
            </a:r>
            <a:r>
              <a:rPr lang="ko-KR" altLang="en-US" sz="1800" dirty="0"/>
              <a:t>하는 일정을 클릭하여 수정</a:t>
            </a:r>
            <a:endParaRPr lang="en-US" altLang="ko-KR" sz="1800" dirty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대안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이동</a:t>
            </a:r>
            <a:endParaRPr lang="en-US" altLang="ko-KR" sz="1800" dirty="0"/>
          </a:p>
          <a:p>
            <a:r>
              <a:rPr lang="ko-KR" altLang="en-US" sz="1800" dirty="0"/>
              <a:t> </a:t>
            </a:r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회사일정수정</a:t>
            </a:r>
            <a:r>
              <a:rPr lang="en-US" altLang="ko-KR" sz="2000" dirty="0"/>
              <a:t>	         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회사일정수정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4398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일정관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209800" y="2636912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회사 내 행사나 일정이 불필요한 경우 삭제 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등록 되어있고 관리 자격이 부여된 사원으로 로그인해야 함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 되어있고 관리 자격이 부여된 사원으로 로그인해야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회사일정삭제</a:t>
            </a:r>
            <a:r>
              <a:rPr lang="en-US" altLang="ko-KR" sz="2000" dirty="0"/>
              <a:t>	         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회사일정삭제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5691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일정관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209800" y="2636912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시나리오</a:t>
            </a:r>
            <a:endParaRPr lang="ko-KR" altLang="en-US" sz="1800" dirty="0"/>
          </a:p>
          <a:p>
            <a:pPr lvl="0"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삭제하고자 </a:t>
            </a:r>
            <a:r>
              <a:rPr lang="ko-KR" altLang="en-US" sz="1800" dirty="0"/>
              <a:t>하는 일정을 선택해서 삭제</a:t>
            </a:r>
            <a:endParaRPr lang="en-US" altLang="ko-KR" sz="1800" dirty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대안 시나리오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로그아웃 상태면 로그인 화면으로 이동</a:t>
            </a:r>
            <a:endParaRPr lang="en-US" altLang="ko-KR" sz="1800" dirty="0" smtClean="0"/>
          </a:p>
          <a:p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7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비기능적 </a:t>
            </a:r>
            <a:r>
              <a:rPr lang="ko-KR" altLang="en-US" sz="1800" dirty="0"/>
              <a:t>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회사일정삭제</a:t>
            </a:r>
            <a:r>
              <a:rPr lang="en-US" altLang="ko-KR" sz="2000" dirty="0"/>
              <a:t>	         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회사일정삭제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1323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회의실예</a:t>
            </a:r>
            <a:r>
              <a:rPr lang="ko-KR" altLang="en-US" sz="200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약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438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필요한 날짜와 시간에 회의실을 선택해서 예약</a:t>
            </a:r>
            <a:endParaRPr lang="en-US" altLang="ko-KR" sz="1800" dirty="0"/>
          </a:p>
          <a:p>
            <a:pPr latinLnBrk="1"/>
            <a:r>
              <a:rPr lang="ko-KR" altLang="en-US" sz="1800" dirty="0"/>
              <a:t> </a:t>
            </a:r>
          </a:p>
          <a:p>
            <a:pPr latinLnBrk="1"/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사원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marL="285744" indent="-285744" latinLnBrk="1">
              <a:buFontTx/>
              <a:buChar char="-"/>
            </a:pPr>
            <a:r>
              <a:rPr lang="ko-KR" altLang="en-US" sz="1800" dirty="0"/>
              <a:t>등록 되어있는 사원으로 로그인해야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제목과 날짜</a:t>
            </a:r>
            <a:r>
              <a:rPr lang="en-US" altLang="ko-KR" sz="1800" dirty="0"/>
              <a:t>, </a:t>
            </a:r>
            <a:r>
              <a:rPr lang="ko-KR" altLang="en-US" sz="1800" dirty="0"/>
              <a:t>시간은 명시해야 함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회의실예약등록</a:t>
            </a:r>
            <a:r>
              <a:rPr lang="en-US" altLang="ko-KR" sz="2000" dirty="0"/>
              <a:t>	         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회의실예약등록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8129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회의실예</a:t>
            </a:r>
            <a:r>
              <a:rPr lang="ko-KR" altLang="en-US" sz="200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약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6912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시나리오</a:t>
            </a:r>
            <a:endParaRPr lang="ko-KR" altLang="en-US" sz="1800" dirty="0"/>
          </a:p>
          <a:p>
            <a:pPr lvl="0"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원하는 </a:t>
            </a:r>
            <a:r>
              <a:rPr lang="ko-KR" altLang="en-US" sz="1800" dirty="0"/>
              <a:t>회의실을 선택하여 예약목록을 보고 빈 시간을 확인</a:t>
            </a:r>
          </a:p>
          <a:p>
            <a:pPr lvl="0"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예약을 </a:t>
            </a:r>
            <a:r>
              <a:rPr lang="ko-KR" altLang="en-US" sz="1800" dirty="0"/>
              <a:t>클릭하여 제목과 날짜</a:t>
            </a:r>
            <a:r>
              <a:rPr lang="en-US" altLang="ko-KR" sz="1800" dirty="0"/>
              <a:t>, </a:t>
            </a:r>
            <a:r>
              <a:rPr lang="ko-KR" altLang="en-US" sz="1800" dirty="0"/>
              <a:t>시간을 입력한 후</a:t>
            </a:r>
            <a:r>
              <a:rPr lang="en-US" altLang="ko-KR" sz="1800" dirty="0"/>
              <a:t>, </a:t>
            </a:r>
            <a:r>
              <a:rPr lang="ko-KR" altLang="en-US" sz="1800" dirty="0"/>
              <a:t>예약 신청</a:t>
            </a:r>
          </a:p>
          <a:p>
            <a:pPr lvl="0"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예약이 </a:t>
            </a:r>
            <a:r>
              <a:rPr lang="ko-KR" altLang="en-US" sz="1800" dirty="0"/>
              <a:t>바로 되지 않고 예약대기 상태로 관리자목록에 이동</a:t>
            </a:r>
            <a:endParaRPr lang="en-US" altLang="ko-KR" sz="1800" dirty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 smtClean="0"/>
              <a:t>6. </a:t>
            </a:r>
            <a:r>
              <a:rPr lang="ko-KR" altLang="en-US" sz="1800" dirty="0" smtClean="0"/>
              <a:t>대안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되어있지 않으면 로그인 창으로 이동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미 </a:t>
            </a:r>
            <a:r>
              <a:rPr lang="ko-KR" altLang="en-US" sz="1800" dirty="0"/>
              <a:t>입력이 있으면 알림 메시지 출력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비기능적 </a:t>
            </a:r>
            <a:r>
              <a:rPr lang="ko-KR" altLang="en-US" sz="1800" dirty="0"/>
              <a:t>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회의실예약등록</a:t>
            </a:r>
            <a:r>
              <a:rPr lang="en-US" altLang="ko-KR" sz="2000" dirty="0"/>
              <a:t>	         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회의실예약등록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3936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회의실예</a:t>
            </a:r>
            <a:r>
              <a:rPr lang="ko-KR" altLang="en-US" sz="200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약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6912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회의실 예약 취소를 위한 삭제</a:t>
            </a:r>
            <a:endParaRPr lang="en-US" altLang="ko-KR" sz="1800" dirty="0"/>
          </a:p>
          <a:p>
            <a:pPr latinLnBrk="1"/>
            <a:r>
              <a:rPr lang="ko-KR" altLang="en-US" sz="1800" dirty="0"/>
              <a:t> </a:t>
            </a:r>
          </a:p>
          <a:p>
            <a:pPr latinLnBrk="1"/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예약 신청한 사원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 되어있는 사원으로 로그인해야 함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예약 </a:t>
            </a:r>
            <a:r>
              <a:rPr lang="ko-KR" altLang="en-US" sz="1800" dirty="0"/>
              <a:t>신청한 사원과 일치해야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회의실예약삭제</a:t>
            </a:r>
            <a:r>
              <a:rPr lang="en-US" altLang="ko-KR" sz="2000" dirty="0"/>
              <a:t>	         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회의실예약삭제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0276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회의실예</a:t>
            </a:r>
            <a:r>
              <a:rPr lang="ko-KR" altLang="en-US" sz="200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약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438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시나리오</a:t>
            </a:r>
            <a:endParaRPr lang="ko-KR" altLang="en-US" sz="1800" dirty="0"/>
          </a:p>
          <a:p>
            <a:pPr lvl="0" latinLnBrk="1"/>
            <a:r>
              <a:rPr lang="ko-KR" altLang="en-US" sz="1800" dirty="0"/>
              <a:t>내 예약목록에서 취소하고 싶은 예약을 확인하고 삭제</a:t>
            </a:r>
            <a:endParaRPr lang="en-US" altLang="ko-KR" sz="1800" dirty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대안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이동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비기능적 </a:t>
            </a:r>
            <a:r>
              <a:rPr lang="ko-KR" altLang="en-US" sz="1800" dirty="0"/>
              <a:t>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pPr latinLnBrk="1"/>
            <a:endParaRPr lang="ko-KR" altLang="en-US" sz="18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회의실예약삭제</a:t>
            </a:r>
            <a:r>
              <a:rPr lang="en-US" altLang="ko-KR" sz="2000" dirty="0"/>
              <a:t>	         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회의실예약삭제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0159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회의실예</a:t>
            </a:r>
            <a:r>
              <a:rPr lang="ko-KR" altLang="en-US" sz="200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약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438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회의실에 따른 각각 예약 목록을 조회하여 예약정보 확인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사원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없음</a:t>
            </a:r>
            <a:endParaRPr lang="ko-KR" altLang="en-US" sz="18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회의실예약조회</a:t>
            </a:r>
            <a:r>
              <a:rPr lang="en-US" altLang="ko-KR" sz="2000" dirty="0"/>
              <a:t>	         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회의실예약조회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7289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회의실예</a:t>
            </a:r>
            <a:r>
              <a:rPr lang="ko-KR" altLang="en-US" sz="200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약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6912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시나리오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원하는 회의실을 클릭하여 예약된 상태를 확인하여 예약 가능한 시간 확인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대안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이동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비기능적 </a:t>
            </a:r>
            <a:r>
              <a:rPr lang="ko-KR" altLang="en-US" sz="1800" dirty="0"/>
              <a:t>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</a:t>
            </a:r>
            <a:r>
              <a:rPr lang="ko-KR" altLang="en-US" sz="2000" dirty="0" smtClean="0"/>
              <a:t>회의실예약조회</a:t>
            </a:r>
            <a:r>
              <a:rPr lang="en-US" altLang="ko-KR" sz="2000" dirty="0"/>
              <a:t>	         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회의실예약조회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1989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96127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E-R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다이어그램</a:t>
              </a:r>
            </a:p>
          </p:txBody>
        </p:sp>
      </p:grpSp>
      <p:pic>
        <p:nvPicPr>
          <p:cNvPr id="13" name="Picture 2" descr="C:\Users\CHAEHYOWON\git\useful\Useful\UML\ER-Diagram\ER-a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948" y="1484784"/>
            <a:ext cx="9446103" cy="516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69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회의실예</a:t>
            </a:r>
            <a:r>
              <a:rPr lang="ko-KR" altLang="en-US" sz="200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약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438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회의실이 이동되거나 새로 개설되면 회의실을 등록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예약 관리자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권한자격이 있는 사원으로 로그인해야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회의실 이름과 번호를 명시해야 함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회의실등록</a:t>
            </a:r>
            <a:r>
              <a:rPr lang="en-US" altLang="ko-KR" sz="2000" dirty="0"/>
              <a:t>	         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회의실등록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6764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회의실예</a:t>
            </a:r>
            <a:r>
              <a:rPr lang="ko-KR" altLang="en-US" sz="200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약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2844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시나리오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새로 </a:t>
            </a:r>
            <a:r>
              <a:rPr lang="ko-KR" altLang="en-US" sz="1800" dirty="0"/>
              <a:t>개설된 회의실의 이름과 호실을 입력하여 등록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대안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이동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비기능적 </a:t>
            </a:r>
            <a:r>
              <a:rPr lang="ko-KR" altLang="en-US" sz="1800" dirty="0"/>
              <a:t>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회의실등록</a:t>
            </a:r>
            <a:r>
              <a:rPr lang="en-US" altLang="ko-KR" sz="2000" dirty="0"/>
              <a:t>	         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회의실등록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8745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회의실예</a:t>
            </a:r>
            <a:r>
              <a:rPr lang="ko-KR" altLang="en-US" sz="200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약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438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회의실이 이동되거나 폐쇄되면 회의실을 수정</a:t>
            </a:r>
            <a:r>
              <a:rPr lang="en-US" altLang="ko-KR" sz="1800" dirty="0"/>
              <a:t>, </a:t>
            </a:r>
            <a:r>
              <a:rPr lang="ko-KR" altLang="en-US" sz="1800" dirty="0"/>
              <a:t>삭제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예약 관리자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권한자격이 있는 사원으로 로그인해야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 시 회의실 이름과 번호를 명시해야 함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회의실수정</a:t>
            </a:r>
            <a:r>
              <a:rPr lang="en-US" altLang="ko-KR" sz="2000" dirty="0"/>
              <a:t>/</a:t>
            </a:r>
            <a:r>
              <a:rPr lang="ko-KR" altLang="en-US" sz="2000" dirty="0"/>
              <a:t>삭제</a:t>
            </a:r>
            <a:r>
              <a:rPr lang="en-US" altLang="ko-KR" sz="2000" dirty="0"/>
              <a:t>	         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회의실수정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3626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회의실예</a:t>
            </a:r>
            <a:r>
              <a:rPr lang="ko-KR" altLang="en-US" sz="200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약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6912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시나리오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수정이나 </a:t>
            </a:r>
            <a:r>
              <a:rPr lang="ko-KR" altLang="en-US" sz="1800" dirty="0"/>
              <a:t>삭제하고자 하는 회의실을 선택하여 수정</a:t>
            </a:r>
            <a:r>
              <a:rPr lang="en-US" altLang="ko-KR" sz="1800" dirty="0"/>
              <a:t>, </a:t>
            </a:r>
            <a:r>
              <a:rPr lang="ko-KR" altLang="en-US" sz="1800" dirty="0"/>
              <a:t>삭제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대안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이동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비기능적 </a:t>
            </a:r>
            <a:r>
              <a:rPr lang="ko-KR" altLang="en-US" sz="1800" dirty="0"/>
              <a:t>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회의실수정</a:t>
            </a:r>
            <a:r>
              <a:rPr lang="en-US" altLang="ko-KR" sz="2000" dirty="0"/>
              <a:t>/</a:t>
            </a:r>
            <a:r>
              <a:rPr lang="ko-KR" altLang="en-US" sz="2000" dirty="0"/>
              <a:t>삭제</a:t>
            </a:r>
            <a:r>
              <a:rPr lang="en-US" altLang="ko-KR" sz="2000" dirty="0"/>
              <a:t>	         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회의실수정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8898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회의실예</a:t>
            </a:r>
            <a:r>
              <a:rPr lang="ko-KR" altLang="en-US" sz="200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약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5491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날짜 시간에 따른 회의실 예약을 승인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거절</a:t>
            </a:r>
            <a:r>
              <a:rPr lang="en-US" altLang="ko-KR" sz="1800" dirty="0" smtClean="0"/>
              <a:t>, </a:t>
            </a:r>
            <a:r>
              <a:rPr lang="ko-KR" altLang="en-US" dirty="0" smtClean="0"/>
              <a:t>승인취소</a:t>
            </a:r>
            <a:r>
              <a:rPr lang="ko-KR" altLang="en-US" sz="1800" dirty="0" smtClean="0"/>
              <a:t>하여 </a:t>
            </a:r>
            <a:endParaRPr lang="en-US" altLang="ko-KR" sz="1800" dirty="0" smtClean="0"/>
          </a:p>
          <a:p>
            <a:pPr latinLnBrk="1"/>
            <a:r>
              <a:rPr lang="en-US" altLang="ko-KR" dirty="0"/>
              <a:t> </a:t>
            </a:r>
            <a:r>
              <a:rPr lang="en-US" altLang="ko-KR" dirty="0" smtClean="0"/>
              <a:t>          </a:t>
            </a:r>
            <a:r>
              <a:rPr lang="ko-KR" altLang="en-US" sz="1800" dirty="0" smtClean="0"/>
              <a:t>예약완료</a:t>
            </a:r>
            <a:r>
              <a:rPr lang="en-US" altLang="ko-KR" sz="1800" dirty="0"/>
              <a:t>/</a:t>
            </a:r>
            <a:r>
              <a:rPr lang="ko-KR" altLang="en-US" sz="1800" dirty="0" smtClean="0"/>
              <a:t>실패를 구분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예약 관리자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권한자격이 있는 사원으로 로그인해야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예약자간에 시간이 겹치지 않게 확인해야 함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회의실예약승인</a:t>
            </a:r>
            <a:r>
              <a:rPr lang="en-US" altLang="ko-KR" sz="2000" dirty="0"/>
              <a:t>/</a:t>
            </a:r>
            <a:r>
              <a:rPr lang="ko-KR" altLang="en-US" sz="2000" dirty="0"/>
              <a:t>거절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회의실예약승인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6116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회의실예</a:t>
            </a:r>
            <a:r>
              <a:rPr lang="ko-KR" altLang="en-US" sz="200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약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799" y="2665943"/>
            <a:ext cx="851099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시나리오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예약관리목록을 보고 대기</a:t>
            </a:r>
            <a:r>
              <a:rPr lang="en-US" altLang="ko-KR" sz="1800" dirty="0"/>
              <a:t>/</a:t>
            </a:r>
            <a:r>
              <a:rPr lang="ko-KR" altLang="en-US" sz="1800" dirty="0"/>
              <a:t>승인</a:t>
            </a:r>
            <a:r>
              <a:rPr lang="en-US" altLang="ko-KR" sz="1800" dirty="0"/>
              <a:t>/</a:t>
            </a:r>
            <a:r>
              <a:rPr lang="ko-KR" altLang="en-US" sz="1800" dirty="0"/>
              <a:t>거절 중인 예약을 확인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회의실 </a:t>
            </a:r>
            <a:r>
              <a:rPr lang="ko-KR" altLang="en-US" sz="1800" dirty="0"/>
              <a:t>예약에 대한 내용을 보고 중요도를 판단하여 예약을 </a:t>
            </a:r>
            <a:r>
              <a:rPr lang="ko-KR" altLang="en-US" sz="1800" dirty="0" smtClean="0"/>
              <a:t>승인하거나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거절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급하거나 </a:t>
            </a:r>
            <a:r>
              <a:rPr lang="ko-KR" altLang="en-US" sz="1800" dirty="0"/>
              <a:t>중요한 예약이 생기면 원래 승인중인 예약을 취소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대안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이동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비기능적 </a:t>
            </a:r>
            <a:r>
              <a:rPr lang="ko-KR" altLang="en-US" sz="1800" dirty="0"/>
              <a:t>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회의실예약승인</a:t>
            </a:r>
            <a:r>
              <a:rPr lang="en-US" altLang="ko-KR" sz="2000" dirty="0"/>
              <a:t>/</a:t>
            </a:r>
            <a:r>
              <a:rPr lang="ko-KR" altLang="en-US" sz="2000" dirty="0"/>
              <a:t>거절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회의실예약승인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6769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회의실예</a:t>
            </a:r>
            <a:r>
              <a:rPr lang="ko-KR" altLang="en-US" sz="200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약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6912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회의실 예약을 한 뒤</a:t>
            </a:r>
            <a:r>
              <a:rPr lang="en-US" altLang="ko-KR" sz="1800" dirty="0"/>
              <a:t>, </a:t>
            </a:r>
            <a:r>
              <a:rPr lang="ko-KR" altLang="en-US" sz="1800" dirty="0"/>
              <a:t>예약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사원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 </a:t>
            </a:r>
            <a:r>
              <a:rPr lang="ko-KR" altLang="en-US" sz="1800" dirty="0" smtClean="0"/>
              <a:t>등록 </a:t>
            </a:r>
            <a:r>
              <a:rPr lang="ko-KR" altLang="en-US" sz="1800" dirty="0"/>
              <a:t>되어 있는 사원으로 로그인해야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없음</a:t>
            </a:r>
            <a:endParaRPr lang="ko-KR" altLang="en-US" sz="18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회의실개인예약목록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회의실개인예약목록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848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회의실예</a:t>
            </a:r>
            <a:r>
              <a:rPr lang="ko-KR" altLang="en-US" sz="200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약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6912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시나리오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개인이 </a:t>
            </a:r>
            <a:r>
              <a:rPr lang="ko-KR" altLang="en-US" sz="1800" dirty="0"/>
              <a:t>예약한 회의실 목록을 대기</a:t>
            </a:r>
            <a:r>
              <a:rPr lang="en-US" altLang="ko-KR" sz="1800" dirty="0"/>
              <a:t>/</a:t>
            </a:r>
            <a:r>
              <a:rPr lang="ko-KR" altLang="en-US" sz="1800" dirty="0"/>
              <a:t>승인</a:t>
            </a:r>
            <a:r>
              <a:rPr lang="en-US" altLang="ko-KR" sz="1800" dirty="0"/>
              <a:t>/</a:t>
            </a:r>
            <a:r>
              <a:rPr lang="ko-KR" altLang="en-US" sz="1800" dirty="0"/>
              <a:t>거절로 분류해서 조회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대안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이동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비기능적 </a:t>
            </a:r>
            <a:r>
              <a:rPr lang="ko-KR" altLang="en-US" sz="1800" dirty="0"/>
              <a:t>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회의실개인예약목록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회의실개인예약목록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9678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1627369" cy="1060042"/>
            <a:chOff x="709468" y="346724"/>
            <a:chExt cx="1454196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454196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메뉴구조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도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132635" y="2208954"/>
            <a:ext cx="9680494" cy="3667111"/>
            <a:chOff x="685805" y="2714217"/>
            <a:chExt cx="7564813" cy="2647775"/>
          </a:xfrm>
        </p:grpSpPr>
        <p:sp>
          <p:nvSpPr>
            <p:cNvPr id="9" name="직사각형 8"/>
            <p:cNvSpPr/>
            <p:nvPr/>
          </p:nvSpPr>
          <p:spPr>
            <a:xfrm>
              <a:off x="685805" y="2714217"/>
              <a:ext cx="1142995" cy="577239"/>
            </a:xfrm>
            <a:prstGeom prst="rect">
              <a:avLst/>
            </a:prstGeom>
            <a:solidFill>
              <a:srgbClr val="00547A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로그인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102066" y="2765493"/>
              <a:ext cx="1145628" cy="4211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출퇴근</a:t>
              </a:r>
              <a:endParaRPr lang="en-US" altLang="ko-KR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처리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352797" y="2765493"/>
              <a:ext cx="1145628" cy="4211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쪽지함</a:t>
              </a:r>
              <a:endParaRPr lang="ko-KR" altLang="en-US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603527" y="2765493"/>
              <a:ext cx="1145628" cy="4211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마이</a:t>
              </a:r>
              <a:endParaRPr lang="en-US" altLang="ko-KR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페이지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854259" y="2765493"/>
              <a:ext cx="1145628" cy="4211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조직도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104990" y="2765493"/>
              <a:ext cx="1145628" cy="4211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로그아웃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85805" y="3749485"/>
              <a:ext cx="1142995" cy="577239"/>
            </a:xfrm>
            <a:prstGeom prst="rect">
              <a:avLst/>
            </a:prstGeom>
            <a:solidFill>
              <a:srgbClr val="00547A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전자결재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102066" y="3814493"/>
              <a:ext cx="1145628" cy="4211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기안하기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352797" y="3814493"/>
              <a:ext cx="1145628" cy="4211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결재진행</a:t>
              </a:r>
              <a:endParaRPr lang="ko-KR" altLang="en-US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603527" y="3814493"/>
              <a:ext cx="1145628" cy="4211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결재완료</a:t>
              </a:r>
              <a:endParaRPr lang="en-US" altLang="ko-KR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수신</a:t>
              </a:r>
              <a:r>
                <a:rPr lang="en-US" altLang="ko-KR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)</a:t>
              </a:r>
              <a:endParaRPr lang="ko-KR" altLang="en-US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854259" y="3814493"/>
              <a:ext cx="1145628" cy="4211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내 </a:t>
              </a:r>
              <a:r>
                <a:rPr lang="ko-KR" altLang="en-US" dirty="0" err="1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기안문서</a:t>
              </a:r>
              <a:endParaRPr lang="ko-KR" altLang="en-US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104990" y="3814493"/>
              <a:ext cx="1145628" cy="4211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내 </a:t>
              </a:r>
              <a:r>
                <a:rPr lang="ko-KR" altLang="en-US" dirty="0" err="1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결재문서</a:t>
              </a:r>
              <a:endParaRPr lang="ko-KR" altLang="en-US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85805" y="4784753"/>
              <a:ext cx="1142995" cy="577239"/>
            </a:xfrm>
            <a:prstGeom prst="rect">
              <a:avLst/>
            </a:prstGeom>
            <a:solidFill>
              <a:srgbClr val="00547A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인사관리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102066" y="4863493"/>
              <a:ext cx="1145628" cy="4211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사원정보</a:t>
              </a:r>
              <a:endParaRPr lang="en-US" altLang="ko-KR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관리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352797" y="4863493"/>
              <a:ext cx="1145628" cy="4211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근태관리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603527" y="4863493"/>
              <a:ext cx="1145628" cy="4211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급여관리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854259" y="4863493"/>
              <a:ext cx="1145628" cy="4211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연차관리</a:t>
              </a:r>
              <a:endParaRPr lang="ko-KR" altLang="en-US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717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1627369" cy="1060042"/>
            <a:chOff x="709468" y="346724"/>
            <a:chExt cx="1454196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454196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메뉴구조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도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363773" y="1795672"/>
            <a:ext cx="7464453" cy="4471715"/>
            <a:chOff x="1799899" y="2125637"/>
            <a:chExt cx="5063352" cy="4003611"/>
          </a:xfrm>
        </p:grpSpPr>
        <p:sp>
          <p:nvSpPr>
            <p:cNvPr id="22" name="직사각형 21"/>
            <p:cNvSpPr/>
            <p:nvPr/>
          </p:nvSpPr>
          <p:spPr>
            <a:xfrm>
              <a:off x="1799899" y="2125637"/>
              <a:ext cx="1142995" cy="577239"/>
            </a:xfrm>
            <a:prstGeom prst="rect">
              <a:avLst/>
            </a:prstGeom>
            <a:solidFill>
              <a:srgbClr val="00547A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게시판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216161" y="2176913"/>
              <a:ext cx="1145628" cy="4211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공지게시판</a:t>
              </a:r>
              <a:endParaRPr lang="ko-KR" altLang="en-US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466891" y="2176913"/>
              <a:ext cx="1145628" cy="4211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사내게시판</a:t>
              </a:r>
              <a:endParaRPr lang="ko-KR" altLang="en-US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717623" y="2176913"/>
              <a:ext cx="1145628" cy="4211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익명게시판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799899" y="2982231"/>
              <a:ext cx="1142995" cy="577239"/>
            </a:xfrm>
            <a:prstGeom prst="rect">
              <a:avLst/>
            </a:prstGeom>
            <a:solidFill>
              <a:srgbClr val="00547A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err="1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업무공유</a:t>
              </a:r>
              <a:endParaRPr lang="ko-KR" altLang="en-US" sz="2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799899" y="3838824"/>
              <a:ext cx="1142995" cy="577239"/>
            </a:xfrm>
            <a:prstGeom prst="rect">
              <a:avLst/>
            </a:prstGeom>
            <a:solidFill>
              <a:srgbClr val="00547A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일정관리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799899" y="4695416"/>
              <a:ext cx="1142995" cy="577239"/>
            </a:xfrm>
            <a:prstGeom prst="rect">
              <a:avLst/>
            </a:prstGeom>
            <a:solidFill>
              <a:srgbClr val="00547A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회의실 예약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799899" y="5552009"/>
              <a:ext cx="1142995" cy="577239"/>
            </a:xfrm>
            <a:prstGeom prst="rect">
              <a:avLst/>
            </a:prstGeom>
            <a:solidFill>
              <a:srgbClr val="00547A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출퇴근</a:t>
              </a:r>
              <a:endParaRPr lang="en-US" altLang="ko-KR" sz="2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endParaRPr>
            </a:p>
            <a:p>
              <a:pPr algn="ctr"/>
              <a:r>
                <a:rPr lang="ko-KR" altLang="en-US" sz="2000" dirty="0" err="1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내역조회</a:t>
              </a:r>
              <a:endParaRPr lang="ko-KR" altLang="en-US" sz="2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216161" y="4805451"/>
              <a:ext cx="1145628" cy="4211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예약하기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4466891" y="4805451"/>
              <a:ext cx="1145628" cy="4211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예약내역</a:t>
              </a:r>
              <a:endParaRPr lang="ko-KR" altLang="en-US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717623" y="4805451"/>
              <a:ext cx="1145628" cy="4211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예약관리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925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96127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E-R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다이어그램</a:t>
              </a:r>
            </a:p>
          </p:txBody>
        </p:sp>
      </p:grpSp>
      <p:pic>
        <p:nvPicPr>
          <p:cNvPr id="9" name="Picture 2" descr="C:\Users\CHAEHYOWON\git\useful\Useful\UML\ER-Diagram\ER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915" y="1556792"/>
            <a:ext cx="9318169" cy="495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6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3643946" cy="1060042"/>
            <a:chOff x="709468" y="346724"/>
            <a:chExt cx="3256182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256182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결재문서작성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0" name="그림 19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58" y="1728070"/>
            <a:ext cx="8640000" cy="4626712"/>
          </a:xfrm>
          <a:prstGeom prst="rect">
            <a:avLst/>
          </a:prstGeom>
        </p:spPr>
      </p:pic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001448"/>
              </p:ext>
            </p:extLst>
          </p:nvPr>
        </p:nvGraphicFramePr>
        <p:xfrm>
          <a:off x="9092847" y="1718247"/>
          <a:ext cx="2594707" cy="462707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수신부서</a:t>
                      </a:r>
                      <a:r>
                        <a:rPr lang="ko-KR" altLang="en-US" sz="1200" dirty="0" smtClean="0"/>
                        <a:t> 선택</a:t>
                      </a:r>
                      <a:endParaRPr lang="ko-KR" altLang="en-US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부서내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err="1" smtClean="0"/>
                        <a:t>타부서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err="1" smtClean="0"/>
                        <a:t>전체부서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727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제목 입력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727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문서 내용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첨부파일 등록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필요한 첨부파일을 선택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문서 등록하기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입력한 내용을 문서로 등록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8073659"/>
                  </a:ext>
                </a:extLst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027397" y="3072549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①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045200" y="329840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②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45200" y="419269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134712" y="5417293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197723" y="5645015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16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3643946" cy="1060042"/>
            <a:chOff x="709468" y="346724"/>
            <a:chExt cx="3256182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256182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문서작성제한</a:t>
              </a:r>
            </a:p>
          </p:txBody>
        </p:sp>
      </p:grpSp>
      <p:pic>
        <p:nvPicPr>
          <p:cNvPr id="8" name="그림 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19" y="1718247"/>
            <a:ext cx="8640000" cy="4627804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58985"/>
              </p:ext>
            </p:extLst>
          </p:nvPr>
        </p:nvGraphicFramePr>
        <p:xfrm>
          <a:off x="9092847" y="1718247"/>
          <a:ext cx="2594707" cy="462671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8206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사장으로 로그인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727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기안하기 클릭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메시지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사장으로는 작성 불가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8206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비고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사장은 문서작성을 할 수 없다는 메시지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304517" y="2290229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①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70000" y="304440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②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59680" y="222165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86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3355405" cy="1060042"/>
            <a:chOff x="709468" y="346724"/>
            <a:chExt cx="2998346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998346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결재선확인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8" name="그림 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19" y="1718247"/>
            <a:ext cx="8640000" cy="4627804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817854"/>
              </p:ext>
            </p:extLst>
          </p:nvPr>
        </p:nvGraphicFramePr>
        <p:xfrm>
          <a:off x="9092847" y="1718247"/>
          <a:ext cx="2594707" cy="463471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6768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7830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작성 버튼 클릭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34715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결재선 확인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45374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수신부서에</a:t>
                      </a:r>
                      <a:r>
                        <a:rPr lang="ko-KR" altLang="en-US" sz="1200" dirty="0" smtClean="0"/>
                        <a:t> 따른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결재선 정보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4715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최종 등록여부 확인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45374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확인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취소 에 따라 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err="1" smtClean="0"/>
                        <a:t>등록진행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47154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3589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347154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  <a:tr h="43589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417797" y="5632869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①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00880" y="231288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②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25842" y="292150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86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3066865" cy="1060042"/>
            <a:chOff x="709468" y="346724"/>
            <a:chExt cx="2740511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740511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수신문서</a:t>
              </a:r>
            </a:p>
          </p:txBody>
        </p:sp>
      </p:grpSp>
      <p:pic>
        <p:nvPicPr>
          <p:cNvPr id="8" name="그림 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99" y="1718247"/>
            <a:ext cx="8640000" cy="4627804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205626"/>
              </p:ext>
            </p:extLst>
          </p:nvPr>
        </p:nvGraphicFramePr>
        <p:xfrm>
          <a:off x="9092847" y="1718247"/>
          <a:ext cx="2594707" cy="463133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692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8014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좌측메뉴에서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결재완료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수신</a:t>
                      </a:r>
                      <a:r>
                        <a:rPr lang="en-US" altLang="ko-KR" sz="1200" dirty="0" smtClean="0"/>
                        <a:t>) </a:t>
                      </a:r>
                      <a:r>
                        <a:rPr lang="ko-KR" altLang="en-US" sz="1200" dirty="0" smtClean="0"/>
                        <a:t>클릭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710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검색하고자 하는 항목 선택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5531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검색버튼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45543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err="1" smtClean="0"/>
                        <a:t>검색형식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err="1" smtClean="0"/>
                        <a:t>검색어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를 이용하여 검색 진행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5531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페이징</a:t>
                      </a:r>
                      <a:r>
                        <a:rPr lang="ko-KR" altLang="en-US" sz="1200" dirty="0" smtClean="0"/>
                        <a:t>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5543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리스트 내용이 많을</a:t>
                      </a:r>
                      <a:r>
                        <a:rPr lang="ko-KR" altLang="en-US" sz="1200" baseline="0" dirty="0" smtClean="0"/>
                        <a:t> 경우를 대비한 </a:t>
                      </a:r>
                      <a:r>
                        <a:rPr lang="ko-KR" altLang="en-US" sz="1200" baseline="0" dirty="0" err="1" smtClean="0"/>
                        <a:t>페이징</a:t>
                      </a:r>
                      <a:r>
                        <a:rPr lang="ko-KR" altLang="en-US" sz="1200" baseline="0" dirty="0" smtClean="0"/>
                        <a:t> 처리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8014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비고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결재가 완료되어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err="1" smtClean="0"/>
                        <a:t>우리부서로</a:t>
                      </a:r>
                      <a:r>
                        <a:rPr lang="ko-KR" altLang="en-US" sz="1200" dirty="0" smtClean="0"/>
                        <a:t> 수신된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문서 리스트 화면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304517" y="3367189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①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42720" y="277008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②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02560" y="278045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20712" y="3751053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86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3730508" cy="1060042"/>
            <a:chOff x="709468" y="346724"/>
            <a:chExt cx="3333533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33353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결재중인 문서</a:t>
              </a:r>
            </a:p>
          </p:txBody>
        </p:sp>
      </p:grpSp>
      <p:pic>
        <p:nvPicPr>
          <p:cNvPr id="8" name="그림 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718247"/>
            <a:ext cx="8640000" cy="4627804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49961"/>
              </p:ext>
            </p:extLst>
          </p:nvPr>
        </p:nvGraphicFramePr>
        <p:xfrm>
          <a:off x="9092847" y="1718248"/>
          <a:ext cx="2594707" cy="463133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692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8014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좌측메뉴에서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err="1" smtClean="0"/>
                        <a:t>결재진행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클릭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710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검색하고자 하는 항목 선택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5531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검색버튼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45543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err="1" smtClean="0"/>
                        <a:t>검색형식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err="1" smtClean="0"/>
                        <a:t>검색어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를 이용하여 검색 진행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5531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페이징</a:t>
                      </a:r>
                      <a:r>
                        <a:rPr lang="ko-KR" altLang="en-US" sz="1200" dirty="0" smtClean="0"/>
                        <a:t>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5543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리스트 내용이 많을</a:t>
                      </a:r>
                      <a:r>
                        <a:rPr lang="ko-KR" altLang="en-US" sz="1200" baseline="0" dirty="0" smtClean="0"/>
                        <a:t> 경우를 대비한 </a:t>
                      </a:r>
                      <a:r>
                        <a:rPr lang="ko-KR" altLang="en-US" sz="1200" baseline="0" dirty="0" err="1" smtClean="0"/>
                        <a:t>페이징</a:t>
                      </a:r>
                      <a:r>
                        <a:rPr lang="ko-KR" altLang="en-US" sz="1200" baseline="0" dirty="0" smtClean="0"/>
                        <a:t> 처리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8014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비고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우리부서</a:t>
                      </a:r>
                      <a:r>
                        <a:rPr lang="ko-KR" altLang="en-US" sz="1200" dirty="0" smtClean="0"/>
                        <a:t> 내에서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결재가 진행중인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문서 조회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324837" y="3224949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①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32560" y="277008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②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92400" y="278045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10552" y="5071853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86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3441968" cy="1060042"/>
            <a:chOff x="709468" y="346724"/>
            <a:chExt cx="3075697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075697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 기안문서</a:t>
              </a:r>
            </a:p>
          </p:txBody>
        </p:sp>
      </p:grpSp>
      <p:pic>
        <p:nvPicPr>
          <p:cNvPr id="8" name="그림 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19" y="1718247"/>
            <a:ext cx="8640000" cy="4627804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976273"/>
              </p:ext>
            </p:extLst>
          </p:nvPr>
        </p:nvGraphicFramePr>
        <p:xfrm>
          <a:off x="9092847" y="1718248"/>
          <a:ext cx="2594707" cy="4631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692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8014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좌측메뉴에서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내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기안문서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클릭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710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검색하고자 하는 항목 선택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5531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45543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검색형식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를 이용하여 검색 진행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5531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페이징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5543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리스트 내용이 많을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경우를 대비한 </a:t>
                      </a:r>
                      <a:r>
                        <a:rPr lang="ko-KR" altLang="en-US" sz="1200" b="1" baseline="0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페이징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처리</a:t>
                      </a:r>
                      <a:r>
                        <a:rPr lang="en-US" altLang="ko-KR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8014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비고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접속한 사원이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작성한 문서 조회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294357" y="3550069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①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02080" y="277008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②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99360" y="278045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61352" y="4045693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33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3441968" cy="1060042"/>
            <a:chOff x="709468" y="346724"/>
            <a:chExt cx="3075697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075697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 기안문서</a:t>
              </a:r>
            </a:p>
          </p:txBody>
        </p:sp>
      </p:grpSp>
      <p:pic>
        <p:nvPicPr>
          <p:cNvPr id="15" name="그림 14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19" y="1718247"/>
            <a:ext cx="8640000" cy="4627804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974582"/>
              </p:ext>
            </p:extLst>
          </p:nvPr>
        </p:nvGraphicFramePr>
        <p:xfrm>
          <a:off x="9092847" y="1718248"/>
          <a:ext cx="2594707" cy="4628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6941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8030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사장으로 로그인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712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내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기안문서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클릭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5603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메시지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45631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사장으로는 내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b="1" baseline="0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기안문서</a:t>
                      </a:r>
                      <a:endParaRPr lang="en-US" altLang="ko-KR" sz="1200" b="1" baseline="0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사용 불가</a:t>
                      </a:r>
                      <a:r>
                        <a:rPr lang="en-US" altLang="ko-KR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56031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4704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8030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비고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사장은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문서작성이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불가하므로 내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기안문서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기능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사용이 불가하다는 메시지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324837" y="2310549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①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61440" y="356256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②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67680" y="231309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21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3441968" cy="1060042"/>
            <a:chOff x="709468" y="346724"/>
            <a:chExt cx="3075697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075697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 결재문서</a:t>
              </a:r>
            </a:p>
          </p:txBody>
        </p:sp>
      </p:grpSp>
      <p:pic>
        <p:nvPicPr>
          <p:cNvPr id="8" name="그림 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59" y="1718247"/>
            <a:ext cx="8640000" cy="4626712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248591"/>
              </p:ext>
            </p:extLst>
          </p:nvPr>
        </p:nvGraphicFramePr>
        <p:xfrm>
          <a:off x="9092847" y="1718248"/>
          <a:ext cx="2594707" cy="46302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6925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8012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좌측메뉴에서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내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결재문서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클릭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7104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검색하려는 작성자 입력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5521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45541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검색형식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를 이용하여 검색 진행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5521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페이징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5541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리스트 내용이 많을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경우를 대비한 </a:t>
                      </a:r>
                      <a:r>
                        <a:rPr lang="ko-KR" altLang="en-US" sz="1200" b="1" baseline="0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페이징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처리</a:t>
                      </a:r>
                      <a:r>
                        <a:rPr lang="en-US" altLang="ko-KR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8012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비고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접속한 사원이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결재할 차례인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문서 조회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426437" y="3743109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①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32000" y="259736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②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03600" y="278045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00392" y="4695933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33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3441968" cy="1060042"/>
            <a:chOff x="709468" y="346724"/>
            <a:chExt cx="3075697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075697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 결재문서</a:t>
              </a:r>
            </a:p>
          </p:txBody>
        </p:sp>
      </p:grpSp>
      <p:pic>
        <p:nvPicPr>
          <p:cNvPr id="8" name="그림 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718247"/>
            <a:ext cx="8640000" cy="4626712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6833009"/>
              </p:ext>
            </p:extLst>
          </p:nvPr>
        </p:nvGraphicFramePr>
        <p:xfrm>
          <a:off x="9092847" y="1718247"/>
          <a:ext cx="2594707" cy="4626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8206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사원으로로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로그인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727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내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결재문서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클릭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메시지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사원은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결재불가</a:t>
                      </a:r>
                      <a:r>
                        <a:rPr lang="en-US" altLang="ko-KR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8206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비고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사원은 결재가 불가하므로 문서 조회가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불가하다는</a:t>
                      </a:r>
                      <a:endParaRPr lang="en-US" altLang="ko-KR" sz="1200" b="1" baseline="0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메시지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334997" y="2310549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①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51280" y="375560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②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16880" y="226229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33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3643946" cy="1060042"/>
            <a:chOff x="709468" y="346724"/>
            <a:chExt cx="3256182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256182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문서내용조회</a:t>
              </a:r>
            </a:p>
          </p:txBody>
        </p:sp>
      </p:grpSp>
      <p:pic>
        <p:nvPicPr>
          <p:cNvPr id="8" name="그림 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59" y="1718247"/>
            <a:ext cx="8640000" cy="4626712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837889"/>
              </p:ext>
            </p:extLst>
          </p:nvPr>
        </p:nvGraphicFramePr>
        <p:xfrm>
          <a:off x="9092847" y="1718248"/>
          <a:ext cx="2594707" cy="4738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6845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9596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코멘트 내용 확인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545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코멘트가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없을때는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단순 메시지 출력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40989197"/>
                  </a:ext>
                </a:extLst>
              </a:tr>
              <a:tr h="35108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결재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반려 버튼 클릭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45455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결재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반려 진행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화면으로 이동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5108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코멘트 보기 클릭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35108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문서에 달린 코멘트를 확인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5108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뒤로 버튼 클릭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4083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이전 페이지로 이동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7919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비고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해당 문서의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결재차례인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사람으로 로그인 한 경우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결재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반려버튼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활성화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073877" y="2462949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①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34080" y="516784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②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89680" y="516805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60872" y="5163293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17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96127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E-R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다이어그램</a:t>
              </a:r>
            </a:p>
          </p:txBody>
        </p:sp>
      </p:grpSp>
      <p:pic>
        <p:nvPicPr>
          <p:cNvPr id="9" name="Picture 2" descr="C:\Users\CHAEHYOWON\git\useful\Useful\UML\ER-Diagram\ER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870" y="1700808"/>
            <a:ext cx="9188260" cy="500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6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3441968" cy="1060042"/>
            <a:chOff x="709468" y="346724"/>
            <a:chExt cx="3075697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075697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코멘트 확인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59" y="1718247"/>
            <a:ext cx="8640000" cy="4635591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294811"/>
              </p:ext>
            </p:extLst>
          </p:nvPr>
        </p:nvGraphicFramePr>
        <p:xfrm>
          <a:off x="9092847" y="1718247"/>
          <a:ext cx="2594707" cy="4646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6955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5671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코멘트 리스트 닫기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479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리스트 확인후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팝업창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닫기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5671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코멘트 보기 버튼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4482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코멘트를 다시 확인하고자 할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떄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사용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56719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35671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16092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비고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문서내용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조회시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코멘트가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있을경우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팝업창으로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리스트가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없을떄는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알림메시지로만 자동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921760" y="514752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②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54597" y="3082709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①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17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3066865" cy="1060042"/>
            <a:chOff x="709468" y="346724"/>
            <a:chExt cx="2740508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740508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결재하기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8" name="그림 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59" y="1718247"/>
            <a:ext cx="8640000" cy="4627804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5632437"/>
              </p:ext>
            </p:extLst>
          </p:nvPr>
        </p:nvGraphicFramePr>
        <p:xfrm>
          <a:off x="9092847" y="1718247"/>
          <a:ext cx="2594707" cy="4626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8206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결재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반려 버튼 클릭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코멘트 입력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결재시에는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입력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생략가능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727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결재버튼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클릭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8206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결재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진행여부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확인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8206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비고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결재가 진행되면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현재 결재자의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직속상사로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현재 결재자 정보 변경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491371" y="5163293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①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88000" y="294280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②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85920" y="329861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46872" y="4259053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17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3066865" cy="1060042"/>
            <a:chOff x="709468" y="346724"/>
            <a:chExt cx="2740511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740511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반려하기</a:t>
              </a:r>
            </a:p>
          </p:txBody>
        </p:sp>
      </p:grpSp>
      <p:pic>
        <p:nvPicPr>
          <p:cNvPr id="8" name="그림 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718247"/>
            <a:ext cx="8640000" cy="4627804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004201"/>
              </p:ext>
            </p:extLst>
          </p:nvPr>
        </p:nvGraphicFramePr>
        <p:xfrm>
          <a:off x="9092847" y="1718247"/>
          <a:ext cx="2594707" cy="46278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7094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8207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결재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반려 버튼 클릭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36388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코멘트 입력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6388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반려시에는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생략 불가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7277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반려 버튼 클릭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36388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메시지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5727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반려시에는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코멘트 입력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필수</a:t>
                      </a:r>
                      <a:r>
                        <a:rPr lang="en-US" altLang="ko-KR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8207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비고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반려가 진행되면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현재 결재자 정보가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문서 작성자로 변경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820160" y="292248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②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24400" y="347133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031832" y="3182093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60891" y="5122653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①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17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3730508" cy="1060042"/>
            <a:chOff x="709468" y="346724"/>
            <a:chExt cx="3333533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33353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반려 문서확인</a:t>
              </a:r>
            </a:p>
          </p:txBody>
        </p:sp>
      </p:grpSp>
      <p:pic>
        <p:nvPicPr>
          <p:cNvPr id="8" name="그림 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718247"/>
            <a:ext cx="8640000" cy="4626712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101098"/>
              </p:ext>
            </p:extLst>
          </p:nvPr>
        </p:nvGraphicFramePr>
        <p:xfrm>
          <a:off x="9092847" y="1718247"/>
          <a:ext cx="2594707" cy="4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8206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1~3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작성자에게로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최종 반려된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문서 확인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삭제 버튼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등록된 문서를 수정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삭제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코멘트 보기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등록된 코멘트를 다시 확인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8206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비고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삭제 버튼은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반려된 문서의 작성자로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접속시에만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활성화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467077" y="2290229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①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21280" y="232304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②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40400" y="302429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20792" y="5153133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03083" y="5157335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17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4322017" cy="1060042"/>
            <a:chOff x="709468" y="346724"/>
            <a:chExt cx="386209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862095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사내게시판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리스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트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1648554"/>
            <a:ext cx="7992888" cy="46607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95600" y="2780928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31704" y="285293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35960" y="393305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07568" y="5085184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19936" y="501317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74663"/>
              </p:ext>
            </p:extLst>
          </p:nvPr>
        </p:nvGraphicFramePr>
        <p:xfrm>
          <a:off x="8832304" y="1628800"/>
          <a:ext cx="2594707" cy="4720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=""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="" xmlns:a16="http://schemas.microsoft.com/office/drawing/2014/main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 타입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 타입을 선택하여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 조회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 입력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찾고자 하는 검색어를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 리스트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게시판 내의 게시글의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리스트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글쓰기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 작성 페이지로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85596809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페이지 번호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4929435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  전체를 페이지처리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8073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17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4033476" cy="1060042"/>
            <a:chOff x="709468" y="346724"/>
            <a:chExt cx="3604258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604258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사내게시판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읽기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582918"/>
            <a:ext cx="7992888" cy="48704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23592" y="2708920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47728" y="299695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59696" y="386104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35560" y="494116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63552" y="515719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208403"/>
              </p:ext>
            </p:extLst>
          </p:nvPr>
        </p:nvGraphicFramePr>
        <p:xfrm>
          <a:off x="8760296" y="1565500"/>
          <a:ext cx="2594707" cy="4887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=""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="" xmlns:a16="http://schemas.microsoft.com/office/drawing/2014/main" val="647427321"/>
                    </a:ext>
                  </a:extLst>
                </a:gridCol>
              </a:tblGrid>
              <a:tr h="7277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2589048"/>
                  </a:ext>
                </a:extLst>
              </a:tr>
              <a:tr h="37325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 제목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3448375"/>
                  </a:ext>
                </a:extLst>
              </a:tr>
              <a:tr h="46866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게시글의 제목을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48876495"/>
                  </a:ext>
                </a:extLst>
              </a:tr>
              <a:tr h="34208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글쓴이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325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게시글에 입력되는 글쓴이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7902323"/>
                  </a:ext>
                </a:extLst>
              </a:tr>
              <a:tr h="37325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 내용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87074890"/>
                  </a:ext>
                </a:extLst>
              </a:tr>
              <a:tr h="4690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기재하고자 하는 게시글을입력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29292701"/>
                  </a:ext>
                </a:extLst>
              </a:tr>
              <a:tr h="37325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파일첨부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4282870"/>
                  </a:ext>
                </a:extLst>
              </a:tr>
              <a:tr h="37325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첨부된 파일 내용 참조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30337283"/>
                  </a:ext>
                </a:extLst>
              </a:tr>
              <a:tr h="46866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작성 상태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85596809"/>
                  </a:ext>
                </a:extLst>
              </a:tr>
              <a:tr h="54535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작성완료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취소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재작성등의 버튼 등 선택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4929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588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4899098" cy="1060042"/>
            <a:chOff x="709468" y="346724"/>
            <a:chExt cx="4377766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4377766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사내게시판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반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글쓰기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582919"/>
            <a:ext cx="7992888" cy="47351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67608" y="2780928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47728" y="299695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59696" y="386104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35560" y="494116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19536" y="522920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64529"/>
              </p:ext>
            </p:extLst>
          </p:nvPr>
        </p:nvGraphicFramePr>
        <p:xfrm>
          <a:off x="8760296" y="1565501"/>
          <a:ext cx="2594707" cy="4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=""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="" xmlns:a16="http://schemas.microsoft.com/office/drawing/2014/main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 제목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게시글의 제목을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글쓴이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게시글에 입력되는 글쓴이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 내용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기재하고자 하는 게시글을입력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파일첨부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게시글에 파일 첨부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85596809"/>
                  </a:ext>
                </a:extLst>
              </a:tr>
              <a:tr h="8206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작성완료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취소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재작성등의 버튼 등 선택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4929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093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5649303" cy="1060042"/>
            <a:chOff x="709468" y="346724"/>
            <a:chExt cx="5048139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504813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사내게시판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파일 첨부 글쓰기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585254"/>
            <a:ext cx="7992888" cy="515611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567608" y="2852936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39616" y="314096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11624" y="4005064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91944" y="393305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35560" y="5445224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935559"/>
              </p:ext>
            </p:extLst>
          </p:nvPr>
        </p:nvGraphicFramePr>
        <p:xfrm>
          <a:off x="8760296" y="1565501"/>
          <a:ext cx="2594707" cy="51758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=""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="" xmlns:a16="http://schemas.microsoft.com/office/drawing/2014/main" val="647427321"/>
                    </a:ext>
                  </a:extLst>
                </a:gridCol>
              </a:tblGrid>
              <a:tr h="8090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2589048"/>
                  </a:ext>
                </a:extLst>
              </a:tr>
              <a:tr h="41493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 제목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3448375"/>
                  </a:ext>
                </a:extLst>
              </a:tr>
              <a:tr h="52100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게시글의 제목을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48876495"/>
                  </a:ext>
                </a:extLst>
              </a:tr>
              <a:tr h="38527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글쓴이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1493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게시글에 입력되는 글쓴이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7902323"/>
                  </a:ext>
                </a:extLst>
              </a:tr>
              <a:tr h="41493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 내용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87074890"/>
                  </a:ext>
                </a:extLst>
              </a:tr>
              <a:tr h="52141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기재하고자 하는 게시글을입력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29292701"/>
                  </a:ext>
                </a:extLst>
              </a:tr>
              <a:tr h="41493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파일첨부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4282870"/>
                  </a:ext>
                </a:extLst>
              </a:tr>
              <a:tr h="41493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게시글에 넣을 파일 선택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30337283"/>
                  </a:ext>
                </a:extLst>
              </a:tr>
              <a:tr h="34035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작성 상태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85596809"/>
                  </a:ext>
                </a:extLst>
              </a:tr>
              <a:tr h="52413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작성완료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취소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재작성등의 버튼 등 선택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4929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921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4985660" cy="1060042"/>
            <a:chOff x="709468" y="346724"/>
            <a:chExt cx="4455117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4455117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사내게시판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게시글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수정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593964"/>
            <a:ext cx="8064896" cy="44360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67608" y="2780928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47728" y="299695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59696" y="386104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07568" y="515719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07568" y="551723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427814"/>
              </p:ext>
            </p:extLst>
          </p:nvPr>
        </p:nvGraphicFramePr>
        <p:xfrm>
          <a:off x="8760296" y="1565501"/>
          <a:ext cx="2594707" cy="4471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=""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="" xmlns:a16="http://schemas.microsoft.com/office/drawing/2014/main" val="647427321"/>
                    </a:ext>
                  </a:extLst>
                </a:gridCol>
              </a:tblGrid>
              <a:tr h="826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2589048"/>
                  </a:ext>
                </a:extLst>
              </a:tr>
              <a:tr h="36079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 제목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48876495"/>
                  </a:ext>
                </a:extLst>
              </a:tr>
              <a:tr h="58032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게시글의 수정할제목을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7902323"/>
                  </a:ext>
                </a:extLst>
              </a:tr>
              <a:tr h="42389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글쓴이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87074890"/>
                  </a:ext>
                </a:extLst>
              </a:tr>
              <a:tr h="42389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게시글에 입력되는 글쓴이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29292701"/>
                  </a:ext>
                </a:extLst>
              </a:tr>
              <a:tr h="42389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 내용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4282870"/>
                  </a:ext>
                </a:extLst>
              </a:tr>
              <a:tr h="58032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수정하고자 하는 글 내용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30337283"/>
                  </a:ext>
                </a:extLst>
              </a:tr>
              <a:tr h="3321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파일첨부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85596809"/>
                  </a:ext>
                </a:extLst>
              </a:tr>
              <a:tr h="519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첨부파일 변경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4929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093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5862502" cy="1060042"/>
            <a:chOff x="709468" y="346724"/>
            <a:chExt cx="5238653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5238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사내게시판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리스트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17" y="1582919"/>
            <a:ext cx="7992888" cy="46333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60096" y="4581128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19536" y="450912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23592" y="450912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11624" y="551723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43872" y="5445224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978795"/>
              </p:ext>
            </p:extLst>
          </p:nvPr>
        </p:nvGraphicFramePr>
        <p:xfrm>
          <a:off x="8760296" y="1565501"/>
          <a:ext cx="2594707" cy="4671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=""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="" xmlns:a16="http://schemas.microsoft.com/office/drawing/2014/main" val="647427321"/>
                    </a:ext>
                  </a:extLst>
                </a:gridCol>
              </a:tblGrid>
              <a:tr h="7816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2589048"/>
                  </a:ext>
                </a:extLst>
              </a:tr>
              <a:tr h="4009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댓글 리스트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3448375"/>
                  </a:ext>
                </a:extLst>
              </a:tr>
              <a:tr h="50379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해당 게시글의 댓글 리스트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48876495"/>
                  </a:ext>
                </a:extLst>
              </a:tr>
              <a:tr h="4009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 버튼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7902323"/>
                  </a:ext>
                </a:extLst>
              </a:tr>
              <a:tr h="40090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해당 게시자의 댓글 수정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87074890"/>
                  </a:ext>
                </a:extLst>
              </a:tr>
              <a:tr h="4009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삭제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29292701"/>
                  </a:ext>
                </a:extLst>
              </a:tr>
              <a:tr h="40090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해당 게시자의 댓글 삭제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4282870"/>
                  </a:ext>
                </a:extLst>
              </a:tr>
              <a:tr h="4009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댓글 입력란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30337283"/>
                  </a:ext>
                </a:extLst>
              </a:tr>
              <a:tr h="50338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등록하려 하는 댓글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85596809"/>
                  </a:ext>
                </a:extLst>
              </a:tr>
              <a:tr h="4775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댓글 작성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4929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093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96127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E-R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다이어그램</a:t>
              </a:r>
            </a:p>
          </p:txBody>
        </p:sp>
      </p:grpSp>
      <p:pic>
        <p:nvPicPr>
          <p:cNvPr id="9" name="Picture 2" descr="C:\Users\CHAEHYOWON\git\useful\Useful\UML\ER-Diagram\ER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1556792"/>
            <a:ext cx="9224668" cy="498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6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5573962" cy="1060042"/>
            <a:chOff x="709468" y="346724"/>
            <a:chExt cx="4980816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4980816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사내게시판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삭제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585254"/>
            <a:ext cx="7992888" cy="45800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320136" y="4509120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493557"/>
              </p:ext>
            </p:extLst>
          </p:nvPr>
        </p:nvGraphicFramePr>
        <p:xfrm>
          <a:off x="8760296" y="1565501"/>
          <a:ext cx="2594707" cy="4626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=""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="" xmlns:a16="http://schemas.microsoft.com/office/drawing/2014/main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댓글 삭제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댓글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삭제 후 리스트 화면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85596809"/>
                  </a:ext>
                </a:extLst>
              </a:tr>
              <a:tr h="820668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4929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513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5573962" cy="1060042"/>
            <a:chOff x="709468" y="346724"/>
            <a:chExt cx="4980816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4980816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사내게시판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수정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1925541"/>
            <a:ext cx="7920880" cy="39517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9536" y="4365104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03712" y="458112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23992" y="450912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974639"/>
              </p:ext>
            </p:extLst>
          </p:nvPr>
        </p:nvGraphicFramePr>
        <p:xfrm>
          <a:off x="8760296" y="1916832"/>
          <a:ext cx="2594707" cy="3913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=""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="" xmlns:a16="http://schemas.microsoft.com/office/drawing/2014/main" val="647427321"/>
                    </a:ext>
                  </a:extLst>
                </a:gridCol>
              </a:tblGrid>
              <a:tr h="739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2589048"/>
                  </a:ext>
                </a:extLst>
              </a:tr>
              <a:tr h="48738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3448375"/>
                  </a:ext>
                </a:extLst>
              </a:tr>
              <a:tr h="61196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 할 내용 있을 시 선택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48876495"/>
                  </a:ext>
                </a:extLst>
              </a:tr>
              <a:tr h="48738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수정할 내용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7902323"/>
                  </a:ext>
                </a:extLst>
              </a:tr>
              <a:tr h="48738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수정할 내용 입력 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87074890"/>
                  </a:ext>
                </a:extLst>
              </a:tr>
              <a:tr h="48738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작성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29292701"/>
                  </a:ext>
                </a:extLst>
              </a:tr>
              <a:tr h="6124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 내용 입력 후 작성 완료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4282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513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4607352" cy="1060042"/>
            <a:chOff x="709468" y="346724"/>
            <a:chExt cx="4117066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4117066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공지 게시판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리스트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593964"/>
            <a:ext cx="8064896" cy="44993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95600" y="2708920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03712" y="270892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71864" y="386104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35560" y="494116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19936" y="4869160"/>
            <a:ext cx="36004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586002"/>
              </p:ext>
            </p:extLst>
          </p:nvPr>
        </p:nvGraphicFramePr>
        <p:xfrm>
          <a:off x="8760296" y="1565501"/>
          <a:ext cx="2594707" cy="45277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=""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="" xmlns:a16="http://schemas.microsoft.com/office/drawing/2014/main" val="647427321"/>
                    </a:ext>
                  </a:extLst>
                </a:gridCol>
              </a:tblGrid>
              <a:tr h="7449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2589048"/>
                  </a:ext>
                </a:extLst>
              </a:tr>
              <a:tr h="3820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 타입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3448375"/>
                  </a:ext>
                </a:extLst>
              </a:tr>
              <a:tr h="480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 타입을 선택하여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 조회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48876495"/>
                  </a:ext>
                </a:extLst>
              </a:tr>
              <a:tr h="3820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 입력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7902323"/>
                  </a:ext>
                </a:extLst>
              </a:tr>
              <a:tr h="38206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찾고자 하는 검색어를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87074890"/>
                  </a:ext>
                </a:extLst>
              </a:tr>
              <a:tr h="3820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 리스트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29292701"/>
                  </a:ext>
                </a:extLst>
              </a:tr>
              <a:tr h="480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게시판 내의 게시글의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리스트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4282870"/>
                  </a:ext>
                </a:extLst>
              </a:tr>
              <a:tr h="3820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글쓰기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30337283"/>
                  </a:ext>
                </a:extLst>
              </a:tr>
              <a:tr h="47972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 작성 페이지로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85596809"/>
                  </a:ext>
                </a:extLst>
              </a:tr>
              <a:tr h="4326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페이지 번호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4929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513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5198859" cy="1060042"/>
            <a:chOff x="709468" y="346724"/>
            <a:chExt cx="4645629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464562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공지게시판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게시글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읽기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582918"/>
            <a:ext cx="7992888" cy="48704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23592" y="2708920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47728" y="299695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59696" y="386104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35560" y="494116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63552" y="515719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944773"/>
              </p:ext>
            </p:extLst>
          </p:nvPr>
        </p:nvGraphicFramePr>
        <p:xfrm>
          <a:off x="8760296" y="1565500"/>
          <a:ext cx="2594707" cy="4887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=""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="" xmlns:a16="http://schemas.microsoft.com/office/drawing/2014/main" val="647427321"/>
                    </a:ext>
                  </a:extLst>
                </a:gridCol>
              </a:tblGrid>
              <a:tr h="7277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2589048"/>
                  </a:ext>
                </a:extLst>
              </a:tr>
              <a:tr h="37325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 제목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3448375"/>
                  </a:ext>
                </a:extLst>
              </a:tr>
              <a:tr h="46866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게시글의 제목을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48876495"/>
                  </a:ext>
                </a:extLst>
              </a:tr>
              <a:tr h="34208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글쓴이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325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게시글에 입력되는 글쓴이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7902323"/>
                  </a:ext>
                </a:extLst>
              </a:tr>
              <a:tr h="37325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 내용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87074890"/>
                  </a:ext>
                </a:extLst>
              </a:tr>
              <a:tr h="4690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기재하고자 하는 게시글을입력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29292701"/>
                  </a:ext>
                </a:extLst>
              </a:tr>
              <a:tr h="37325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파일첨부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4282870"/>
                  </a:ext>
                </a:extLst>
              </a:tr>
              <a:tr h="37325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첨부된 파일 내용 참조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30337283"/>
                  </a:ext>
                </a:extLst>
              </a:tr>
              <a:tr h="46866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작성 상태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85596809"/>
                  </a:ext>
                </a:extLst>
              </a:tr>
              <a:tr h="54535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작성완료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취소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재작성등의 버튼 등 선택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4929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093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6237605" cy="1060042"/>
            <a:chOff x="709468" y="346724"/>
            <a:chExt cx="5573838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5573838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공지 게시판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게시판 일반 글쓰기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582919"/>
            <a:ext cx="7992888" cy="47351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67608" y="2780928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47728" y="299695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59696" y="386104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35560" y="494116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19536" y="522920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735559"/>
              </p:ext>
            </p:extLst>
          </p:nvPr>
        </p:nvGraphicFramePr>
        <p:xfrm>
          <a:off x="8760296" y="1565501"/>
          <a:ext cx="2594707" cy="4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=""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="" xmlns:a16="http://schemas.microsoft.com/office/drawing/2014/main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 제목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게시글의 제목을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글쓴이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게시글에 입력되는 글쓴이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 내용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기재하고자 하는 게시글을입력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파일첨부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게시글에 파일 첨부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85596809"/>
                  </a:ext>
                </a:extLst>
              </a:tr>
              <a:tr h="8206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작성완료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취소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재작성등의 버튼 등 선택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4929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280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5949064" cy="1429374"/>
            <a:chOff x="709468" y="346724"/>
            <a:chExt cx="5316002" cy="826442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5316002" cy="480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공지 게시판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파일 첨부 글쓰기</a:t>
              </a:r>
            </a:p>
            <a:p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585254"/>
            <a:ext cx="7992888" cy="51561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67608" y="2852936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39616" y="314096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11624" y="4005064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91944" y="393305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35560" y="5445224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950727"/>
              </p:ext>
            </p:extLst>
          </p:nvPr>
        </p:nvGraphicFramePr>
        <p:xfrm>
          <a:off x="8760296" y="1565501"/>
          <a:ext cx="2594707" cy="51758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=""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="" xmlns:a16="http://schemas.microsoft.com/office/drawing/2014/main" val="647427321"/>
                    </a:ext>
                  </a:extLst>
                </a:gridCol>
              </a:tblGrid>
              <a:tr h="8090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2589048"/>
                  </a:ext>
                </a:extLst>
              </a:tr>
              <a:tr h="41493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 제목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3448375"/>
                  </a:ext>
                </a:extLst>
              </a:tr>
              <a:tr h="52100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게시글의 제목을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48876495"/>
                  </a:ext>
                </a:extLst>
              </a:tr>
              <a:tr h="38527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글쓴이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1493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게시글에 입력되는 글쓴이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7902323"/>
                  </a:ext>
                </a:extLst>
              </a:tr>
              <a:tr h="41493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 내용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87074890"/>
                  </a:ext>
                </a:extLst>
              </a:tr>
              <a:tr h="52141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기재하고자 하는 게시글을입력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29292701"/>
                  </a:ext>
                </a:extLst>
              </a:tr>
              <a:tr h="41493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파일첨부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4282870"/>
                  </a:ext>
                </a:extLst>
              </a:tr>
              <a:tr h="41493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게시글에 넣을 파일 선택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30337283"/>
                  </a:ext>
                </a:extLst>
              </a:tr>
              <a:tr h="34035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작성 상태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85596809"/>
                  </a:ext>
                </a:extLst>
              </a:tr>
              <a:tr h="52413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작성완료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취소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재작성등의 버튼 등 선택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4929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280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5198859" cy="1429374"/>
            <a:chOff x="709468" y="346724"/>
            <a:chExt cx="4645629" cy="826442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4645629" cy="480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공지게시판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게시글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수정</a:t>
              </a:r>
            </a:p>
            <a:p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593964"/>
            <a:ext cx="8064896" cy="44360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67608" y="2780928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47728" y="299695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59696" y="386104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07568" y="515719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07568" y="551723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613865"/>
              </p:ext>
            </p:extLst>
          </p:nvPr>
        </p:nvGraphicFramePr>
        <p:xfrm>
          <a:off x="8760296" y="1565501"/>
          <a:ext cx="2594707" cy="4471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=""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="" xmlns:a16="http://schemas.microsoft.com/office/drawing/2014/main" val="647427321"/>
                    </a:ext>
                  </a:extLst>
                </a:gridCol>
              </a:tblGrid>
              <a:tr h="826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2589048"/>
                  </a:ext>
                </a:extLst>
              </a:tr>
              <a:tr h="36079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 제목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48876495"/>
                  </a:ext>
                </a:extLst>
              </a:tr>
              <a:tr h="58032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게시글의 수정할제목을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7902323"/>
                  </a:ext>
                </a:extLst>
              </a:tr>
              <a:tr h="42389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글쓴이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87074890"/>
                  </a:ext>
                </a:extLst>
              </a:tr>
              <a:tr h="42389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게시글에 입력되는 글쓴이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29292701"/>
                  </a:ext>
                </a:extLst>
              </a:tr>
              <a:tr h="42389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 내용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4282870"/>
                  </a:ext>
                </a:extLst>
              </a:tr>
              <a:tr h="58032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수정하고자 하는 글 내용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30337283"/>
                  </a:ext>
                </a:extLst>
              </a:tr>
              <a:tr h="3321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파일첨부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85596809"/>
                  </a:ext>
                </a:extLst>
              </a:tr>
              <a:tr h="519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첨부파일 변경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4929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280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5862502" cy="1060042"/>
            <a:chOff x="709468" y="346724"/>
            <a:chExt cx="5238651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5238651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공지게시판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리스트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17" y="1582919"/>
            <a:ext cx="7992888" cy="46333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60096" y="4581128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19536" y="450912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23592" y="450912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11624" y="551723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43872" y="5445224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217920"/>
              </p:ext>
            </p:extLst>
          </p:nvPr>
        </p:nvGraphicFramePr>
        <p:xfrm>
          <a:off x="8760296" y="1565501"/>
          <a:ext cx="2594707" cy="4671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=""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="" xmlns:a16="http://schemas.microsoft.com/office/drawing/2014/main" val="647427321"/>
                    </a:ext>
                  </a:extLst>
                </a:gridCol>
              </a:tblGrid>
              <a:tr h="7816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2589048"/>
                  </a:ext>
                </a:extLst>
              </a:tr>
              <a:tr h="4009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댓글 리스트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3448375"/>
                  </a:ext>
                </a:extLst>
              </a:tr>
              <a:tr h="50379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해당 게시글의 댓글 리스트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48876495"/>
                  </a:ext>
                </a:extLst>
              </a:tr>
              <a:tr h="4009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 버튼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7902323"/>
                  </a:ext>
                </a:extLst>
              </a:tr>
              <a:tr h="40090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해당 게시자의 댓글 수정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87074890"/>
                  </a:ext>
                </a:extLst>
              </a:tr>
              <a:tr h="4009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삭제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29292701"/>
                  </a:ext>
                </a:extLst>
              </a:tr>
              <a:tr h="40090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해당 게시자의 댓글 삭제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4282870"/>
                  </a:ext>
                </a:extLst>
              </a:tr>
              <a:tr h="4009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댓글 입력란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30337283"/>
                  </a:ext>
                </a:extLst>
              </a:tr>
              <a:tr h="50338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등록하려 하는 댓글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85596809"/>
                  </a:ext>
                </a:extLst>
              </a:tr>
              <a:tr h="4775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댓글 작성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4929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280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5573962" cy="1429374"/>
            <a:chOff x="709468" y="346724"/>
            <a:chExt cx="4980816" cy="826442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4980816" cy="480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공지게시판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삭제</a:t>
              </a:r>
            </a:p>
            <a:p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585254"/>
            <a:ext cx="7992888" cy="45800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320136" y="4509120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264750"/>
              </p:ext>
            </p:extLst>
          </p:nvPr>
        </p:nvGraphicFramePr>
        <p:xfrm>
          <a:off x="8760296" y="1565501"/>
          <a:ext cx="2594707" cy="4626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=""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="" xmlns:a16="http://schemas.microsoft.com/office/drawing/2014/main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댓글 삭제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댓글 삭제 후 리스트 화면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85596809"/>
                  </a:ext>
                </a:extLst>
              </a:tr>
              <a:tr h="820668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4929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280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5573962" cy="1060042"/>
            <a:chOff x="709468" y="346724"/>
            <a:chExt cx="4980816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4980816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공지게시판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수정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1925541"/>
            <a:ext cx="7920880" cy="39517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9536" y="4365104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03712" y="458112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23992" y="450912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383218"/>
              </p:ext>
            </p:extLst>
          </p:nvPr>
        </p:nvGraphicFramePr>
        <p:xfrm>
          <a:off x="8760296" y="1916832"/>
          <a:ext cx="2594707" cy="3913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=""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="" xmlns:a16="http://schemas.microsoft.com/office/drawing/2014/main" val="647427321"/>
                    </a:ext>
                  </a:extLst>
                </a:gridCol>
              </a:tblGrid>
              <a:tr h="739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2589048"/>
                  </a:ext>
                </a:extLst>
              </a:tr>
              <a:tr h="48738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3448375"/>
                  </a:ext>
                </a:extLst>
              </a:tr>
              <a:tr h="61196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 할 내용 있을 시 선택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48876495"/>
                  </a:ext>
                </a:extLst>
              </a:tr>
              <a:tr h="48738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수정할 내용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7902323"/>
                  </a:ext>
                </a:extLst>
              </a:tr>
              <a:tr h="48738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수정할 내용 입력 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87074890"/>
                  </a:ext>
                </a:extLst>
              </a:tr>
              <a:tr h="48738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작성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29292701"/>
                  </a:ext>
                </a:extLst>
              </a:tr>
              <a:tr h="6124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 내용 입력 후 작성 완료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4282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128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305054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다이어그램</a:t>
              </a:r>
            </a:p>
          </p:txBody>
        </p:sp>
      </p:grpSp>
      <p:pic>
        <p:nvPicPr>
          <p:cNvPr id="9" name="Picture 2" descr="C:\Users\CHAEHYOWON\git\useful\Useful\UML\ClassDiagram\Approval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523" y="1990445"/>
            <a:ext cx="9426789" cy="452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63167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  <a:endParaRPr lang="en-US" altLang="ko-KR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36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4708340" cy="1429374"/>
            <a:chOff x="709468" y="346724"/>
            <a:chExt cx="4207308" cy="826442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4207308" cy="480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익명 게시판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리스트 </a:t>
              </a:r>
            </a:p>
            <a:p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611382"/>
            <a:ext cx="8064896" cy="46259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67608" y="2780928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75720" y="285293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9856" y="371703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35560" y="494116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59896" y="501317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804242"/>
              </p:ext>
            </p:extLst>
          </p:nvPr>
        </p:nvGraphicFramePr>
        <p:xfrm>
          <a:off x="8760296" y="1591628"/>
          <a:ext cx="2594707" cy="4645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=""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="" xmlns:a16="http://schemas.microsoft.com/office/drawing/2014/main" val="647427321"/>
                    </a:ext>
                  </a:extLst>
                </a:gridCol>
              </a:tblGrid>
              <a:tr h="7772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2589048"/>
                  </a:ext>
                </a:extLst>
              </a:tr>
              <a:tr h="39866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 타입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3448375"/>
                  </a:ext>
                </a:extLst>
              </a:tr>
              <a:tr h="50097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 타입을 선택하여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 조회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48876495"/>
                  </a:ext>
                </a:extLst>
              </a:tr>
              <a:tr h="39866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 입력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7902323"/>
                  </a:ext>
                </a:extLst>
              </a:tr>
              <a:tr h="3986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찾고자 하는 검색어를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87074890"/>
                  </a:ext>
                </a:extLst>
              </a:tr>
              <a:tr h="39866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 리스트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29292701"/>
                  </a:ext>
                </a:extLst>
              </a:tr>
              <a:tr h="50097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게시판 내의 게시글의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리스트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4282870"/>
                  </a:ext>
                </a:extLst>
              </a:tr>
              <a:tr h="39866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글쓰기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30337283"/>
                  </a:ext>
                </a:extLst>
              </a:tr>
              <a:tr h="50057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 작성 페이지로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85596809"/>
                  </a:ext>
                </a:extLst>
              </a:tr>
              <a:tr h="3725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페이지 번호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4929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128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5285421" cy="1060042"/>
            <a:chOff x="709468" y="346724"/>
            <a:chExt cx="4722980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4722980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익명 게시판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게시글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작성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89" y="1663636"/>
            <a:ext cx="7992888" cy="47264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67608" y="2924944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19736" y="321297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59696" y="386104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79576" y="551723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07568" y="573325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809353"/>
              </p:ext>
            </p:extLst>
          </p:nvPr>
        </p:nvGraphicFramePr>
        <p:xfrm>
          <a:off x="8769005" y="1652591"/>
          <a:ext cx="2594707" cy="4675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=""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="" xmlns:a16="http://schemas.microsoft.com/office/drawing/2014/main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 제목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게시글의 제목을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48876495"/>
                  </a:ext>
                </a:extLst>
              </a:tr>
              <a:tr h="33345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비밀번호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 수정 삭제 비밀 번호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7902323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 내용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87074890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기재하고자 하는 게시글을입력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29292701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파일첨부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4282870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게시글에 파일 첨부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30337283"/>
                  </a:ext>
                </a:extLst>
              </a:tr>
              <a:tr h="26834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작성 상태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85596809"/>
                  </a:ext>
                </a:extLst>
              </a:tr>
              <a:tr h="53158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작성완료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취소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재작성등의 버튼 등 선택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4929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128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5285421" cy="1060042"/>
            <a:chOff x="709468" y="346724"/>
            <a:chExt cx="4722980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4722980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익명 게시판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게시글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읽기</a:t>
              </a:r>
            </a:p>
          </p:txBody>
        </p:sp>
      </p:grpSp>
      <p:pic>
        <p:nvPicPr>
          <p:cNvPr id="8" name="Picture 2" descr="C:\Users\Administrator\Desktop\캡처\게시판\익명게시판\익명조회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7797" y="1868616"/>
            <a:ext cx="7920880" cy="4512712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855640" y="2985907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35760" y="386104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23592" y="479715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83832" y="551723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19736" y="602128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574905"/>
              </p:ext>
            </p:extLst>
          </p:nvPr>
        </p:nvGraphicFramePr>
        <p:xfrm>
          <a:off x="8829968" y="1852898"/>
          <a:ext cx="2594707" cy="4515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=""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="" xmlns:a16="http://schemas.microsoft.com/office/drawing/2014/main" val="647427321"/>
                    </a:ext>
                  </a:extLst>
                </a:gridCol>
              </a:tblGrid>
              <a:tr h="6835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2589048"/>
                  </a:ext>
                </a:extLst>
              </a:tr>
              <a:tr h="4420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작성자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3448375"/>
                  </a:ext>
                </a:extLst>
              </a:tr>
              <a:tr h="44865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게시글을  작성한 사람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48876495"/>
                  </a:ext>
                </a:extLst>
              </a:tr>
              <a:tr h="40156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 내용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420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 내용 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7902323"/>
                  </a:ext>
                </a:extLst>
              </a:tr>
              <a:tr h="4420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사용자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4282870"/>
                  </a:ext>
                </a:extLst>
              </a:tr>
              <a:tr h="55550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삭제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되돌아 가기 등 사용자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30337283"/>
                  </a:ext>
                </a:extLst>
              </a:tr>
              <a:tr h="3333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댓글 리스트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85596809"/>
                  </a:ext>
                </a:extLst>
              </a:tr>
              <a:tr h="38341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댓글 목록 리스트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49294353"/>
                  </a:ext>
                </a:extLst>
              </a:tr>
              <a:tr h="383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댓글 입력란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128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5003293" cy="1060042"/>
            <a:chOff x="709468" y="346724"/>
            <a:chExt cx="4470874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4470874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익명 게시판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수정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삭제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827406"/>
            <a:ext cx="8064896" cy="40498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87688" y="3212976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07768" y="342900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978768"/>
              </p:ext>
            </p:extLst>
          </p:nvPr>
        </p:nvGraphicFramePr>
        <p:xfrm>
          <a:off x="8760296" y="1811689"/>
          <a:ext cx="2594707" cy="4026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=""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="" xmlns:a16="http://schemas.microsoft.com/office/drawing/2014/main" val="647427321"/>
                    </a:ext>
                  </a:extLst>
                </a:gridCol>
              </a:tblGrid>
              <a:tr h="7175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2589048"/>
                  </a:ext>
                </a:extLst>
              </a:tr>
              <a:tr h="36801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비밀 번호 확인창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3448375"/>
                  </a:ext>
                </a:extLst>
              </a:tr>
              <a:tr h="50320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삭제 시 저장된  비밀번호 확인창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48876495"/>
                  </a:ext>
                </a:extLst>
              </a:tr>
              <a:tr h="46208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비밀번호 입력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0320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삭제 시 저장된  비밀번호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7902323"/>
                  </a:ext>
                </a:extLst>
              </a:tr>
              <a:tr h="36801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87074890"/>
                  </a:ext>
                </a:extLst>
              </a:tr>
              <a:tr h="36801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29292701"/>
                  </a:ext>
                </a:extLst>
              </a:tr>
              <a:tr h="36801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4282870"/>
                  </a:ext>
                </a:extLst>
              </a:tr>
              <a:tr h="36801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30337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00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5848076" cy="1429374"/>
            <a:chOff x="709468" y="346724"/>
            <a:chExt cx="5225763" cy="826442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5225763" cy="480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dirty="0" err="1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받은쪽지함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내가 받은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쪽지함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62" y="1897077"/>
            <a:ext cx="7992888" cy="41979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41481" y="2998653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09633" y="2998653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05977" y="3646725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93409" y="4366805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17545" y="4438813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476572"/>
              </p:ext>
            </p:extLst>
          </p:nvPr>
        </p:nvGraphicFramePr>
        <p:xfrm>
          <a:off x="8734169" y="1879025"/>
          <a:ext cx="2594707" cy="41071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=""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="" xmlns:a16="http://schemas.microsoft.com/office/drawing/2014/main" val="647427321"/>
                    </a:ext>
                  </a:extLst>
                </a:gridCol>
              </a:tblGrid>
              <a:tr h="7482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2589048"/>
                  </a:ext>
                </a:extLst>
              </a:tr>
              <a:tr h="38377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 타입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3448375"/>
                  </a:ext>
                </a:extLst>
              </a:tr>
              <a:tr h="48187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쪽지함에 검색할 검색타입 선택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48876495"/>
                  </a:ext>
                </a:extLst>
              </a:tr>
              <a:tr h="38377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7902323"/>
                  </a:ext>
                </a:extLst>
              </a:tr>
              <a:tr h="38377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 할 검색어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87074890"/>
                  </a:ext>
                </a:extLst>
              </a:tr>
              <a:tr h="38377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받은 쪽지 목록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29292701"/>
                  </a:ext>
                </a:extLst>
              </a:tr>
              <a:tr h="38377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내가 받은 쪽지 리스트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4282870"/>
                  </a:ext>
                </a:extLst>
              </a:tr>
              <a:tr h="445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쪽지 보내기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30337283"/>
                  </a:ext>
                </a:extLst>
              </a:tr>
              <a:tr h="513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보낸 쪽지함으로 가기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4929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00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5198859" cy="1060042"/>
            <a:chOff x="709468" y="346724"/>
            <a:chExt cx="4645629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464562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받은쪽지함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리스트 검색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2176401"/>
            <a:ext cx="7632848" cy="34848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23592" y="2924944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47728" y="299695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67808" y="335699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429370"/>
              </p:ext>
            </p:extLst>
          </p:nvPr>
        </p:nvGraphicFramePr>
        <p:xfrm>
          <a:off x="8328248" y="2171816"/>
          <a:ext cx="2954747" cy="34894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296">
                  <a:extLst>
                    <a:ext uri="{9D8B030D-6E8A-4147-A177-3AD203B41FA5}">
                      <a16:colId xmlns="" xmlns:a16="http://schemas.microsoft.com/office/drawing/2014/main" val="2203710329"/>
                    </a:ext>
                  </a:extLst>
                </a:gridCol>
                <a:gridCol w="2317451">
                  <a:extLst>
                    <a:ext uri="{9D8B030D-6E8A-4147-A177-3AD203B41FA5}">
                      <a16:colId xmlns="" xmlns:a16="http://schemas.microsoft.com/office/drawing/2014/main" val="647427321"/>
                    </a:ext>
                  </a:extLst>
                </a:gridCol>
              </a:tblGrid>
              <a:tr h="8290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2589048"/>
                  </a:ext>
                </a:extLst>
              </a:tr>
              <a:tr h="42521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 타입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3448375"/>
                  </a:ext>
                </a:extLst>
              </a:tr>
              <a:tr h="53432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쪽지함에 검색할 검색타입 선택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48876495"/>
                  </a:ext>
                </a:extLst>
              </a:tr>
              <a:tr h="42521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7902323"/>
                  </a:ext>
                </a:extLst>
              </a:tr>
              <a:tr h="42521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 할 검색어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87074890"/>
                  </a:ext>
                </a:extLst>
              </a:tr>
              <a:tr h="42521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 리스트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29292701"/>
                  </a:ext>
                </a:extLst>
              </a:tr>
              <a:tr h="42521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검색한 쪽지 리스트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4282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00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5660523" cy="1060042"/>
            <a:chOff x="709468" y="346724"/>
            <a:chExt cx="5058166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5058166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받은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쪽지함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받은 쪽지 보기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803614"/>
            <a:ext cx="8064896" cy="41456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67608" y="2924944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47728" y="3284984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27648" y="3537883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19736" y="393305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91544" y="422108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148350"/>
              </p:ext>
            </p:extLst>
          </p:nvPr>
        </p:nvGraphicFramePr>
        <p:xfrm>
          <a:off x="8760296" y="1781525"/>
          <a:ext cx="2594707" cy="4167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=""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="" xmlns:a16="http://schemas.microsoft.com/office/drawing/2014/main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받는사람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쪽지 받는 사람명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보내는 사람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쪽지를 보낸 사람명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보낸 날짜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쪽지가 보내진 날짜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쪽지내용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나에게 온 쪽지 내용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85596809"/>
                  </a:ext>
                </a:extLst>
              </a:tr>
              <a:tr h="3617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삭제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en-US" altLang="ko-KR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이전페이지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4929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00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6237605" cy="1060042"/>
            <a:chOff x="709468" y="346724"/>
            <a:chExt cx="5573838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5573838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보낸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쪽지함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보낸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쪽지함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리스트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1844824"/>
            <a:ext cx="7632848" cy="42484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67609" y="2780928"/>
            <a:ext cx="21602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9776" y="285293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9856" y="357301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19536" y="414908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27648" y="414908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95855"/>
              </p:ext>
            </p:extLst>
          </p:nvPr>
        </p:nvGraphicFramePr>
        <p:xfrm>
          <a:off x="8472264" y="1827406"/>
          <a:ext cx="2882739" cy="42397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765">
                  <a:extLst>
                    <a:ext uri="{9D8B030D-6E8A-4147-A177-3AD203B41FA5}">
                      <a16:colId xmlns="" xmlns:a16="http://schemas.microsoft.com/office/drawing/2014/main" val="2203710329"/>
                    </a:ext>
                  </a:extLst>
                </a:gridCol>
                <a:gridCol w="2260974">
                  <a:extLst>
                    <a:ext uri="{9D8B030D-6E8A-4147-A177-3AD203B41FA5}">
                      <a16:colId xmlns="" xmlns:a16="http://schemas.microsoft.com/office/drawing/2014/main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 타입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 타입을 선택하여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 조회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 입력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찾고자 하는 검색어를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 리스트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게시판 내의 게시글의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리스트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글쓰기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 작성 페이지로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85596809"/>
                  </a:ext>
                </a:extLst>
              </a:tr>
              <a:tr h="339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페이지 번호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4929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00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6237605" cy="1060042"/>
            <a:chOff x="709468" y="346724"/>
            <a:chExt cx="5573838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5573838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보낸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쪽지함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보낸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쪽지함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리스트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916832"/>
            <a:ext cx="6666185" cy="360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35560" y="2780928"/>
            <a:ext cx="21602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9776" y="270892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91744" y="314096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16506"/>
              </p:ext>
            </p:extLst>
          </p:nvPr>
        </p:nvGraphicFramePr>
        <p:xfrm>
          <a:off x="8472264" y="1827406"/>
          <a:ext cx="2882739" cy="3761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765">
                  <a:extLst>
                    <a:ext uri="{9D8B030D-6E8A-4147-A177-3AD203B41FA5}">
                      <a16:colId xmlns="" xmlns:a16="http://schemas.microsoft.com/office/drawing/2014/main" val="2203710329"/>
                    </a:ext>
                  </a:extLst>
                </a:gridCol>
                <a:gridCol w="2260974">
                  <a:extLst>
                    <a:ext uri="{9D8B030D-6E8A-4147-A177-3AD203B41FA5}">
                      <a16:colId xmlns="" xmlns:a16="http://schemas.microsoft.com/office/drawing/2014/main" val="647427321"/>
                    </a:ext>
                  </a:extLst>
                </a:gridCol>
              </a:tblGrid>
              <a:tr h="893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2589048"/>
                  </a:ext>
                </a:extLst>
              </a:tr>
              <a:tr h="4584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 타입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3448375"/>
                  </a:ext>
                </a:extLst>
              </a:tr>
              <a:tr h="5756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보낸 쪽지함 검색 타입 선택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48876495"/>
                  </a:ext>
                </a:extLst>
              </a:tr>
              <a:tr h="4584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7902323"/>
                  </a:ext>
                </a:extLst>
              </a:tr>
              <a:tr h="45846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보낸 쪽지함 검색어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87074890"/>
                  </a:ext>
                </a:extLst>
              </a:tr>
              <a:tr h="4584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 리스트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29292701"/>
                  </a:ext>
                </a:extLst>
              </a:tr>
              <a:tr h="45846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보낸 쪽지함 검색 리스트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4282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00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3918060" cy="1060042"/>
            <a:chOff x="709468" y="346724"/>
            <a:chExt cx="350112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501125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보낸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쪽지함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보낸 쪽지 읽기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855868"/>
            <a:ext cx="7488832" cy="41654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23592" y="2996952"/>
            <a:ext cx="21602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15680" y="3284984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63752" y="357301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31704" y="4005064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19536" y="422108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01545"/>
              </p:ext>
            </p:extLst>
          </p:nvPr>
        </p:nvGraphicFramePr>
        <p:xfrm>
          <a:off x="8256240" y="1827406"/>
          <a:ext cx="3098763" cy="41460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358">
                  <a:extLst>
                    <a:ext uri="{9D8B030D-6E8A-4147-A177-3AD203B41FA5}">
                      <a16:colId xmlns="" xmlns:a16="http://schemas.microsoft.com/office/drawing/2014/main" val="2203710329"/>
                    </a:ext>
                  </a:extLst>
                </a:gridCol>
                <a:gridCol w="2430405">
                  <a:extLst>
                    <a:ext uri="{9D8B030D-6E8A-4147-A177-3AD203B41FA5}">
                      <a16:colId xmlns="" xmlns:a16="http://schemas.microsoft.com/office/drawing/2014/main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받는사람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쪽지 받는 사람명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보내는 사람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쪽지를 보낸 사람명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보낸 날짜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쪽지가 보내진 날짜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쪽지내용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나에게 온 쪽지 내용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85596809"/>
                  </a:ext>
                </a:extLst>
              </a:tr>
              <a:tr h="339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삭제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en-US" altLang="ko-KR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이전페이지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4929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319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305054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다이어그램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83392" y="1495378"/>
            <a:ext cx="906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조직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</a:t>
            </a:r>
            <a:endParaRPr lang="en-US" altLang="ko-KR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2" name="Picture 2" descr="C:\Users\CHAEHYOWON\git\useful\Useful\UML\ClassDiagram\Organization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141" y="2060848"/>
            <a:ext cx="9047718" cy="425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38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3369833" cy="1060042"/>
            <a:chOff x="709468" y="346724"/>
            <a:chExt cx="301123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011235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출퇴근내역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57" y="1725282"/>
            <a:ext cx="8410755" cy="4720532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514033"/>
              </p:ext>
            </p:extLst>
          </p:nvPr>
        </p:nvGraphicFramePr>
        <p:xfrm>
          <a:off x="9092847" y="1690778"/>
          <a:ext cx="2594707" cy="4771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=""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="" xmlns:a16="http://schemas.microsoft.com/office/drawing/2014/main" val="647427321"/>
                    </a:ext>
                  </a:extLst>
                </a:gridCol>
              </a:tblGrid>
              <a:tr h="7237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2589048"/>
                  </a:ext>
                </a:extLst>
              </a:tr>
              <a:tr h="35737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출퇴근내역조회 페이지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3448375"/>
                  </a:ext>
                </a:extLst>
              </a:tr>
              <a:tr h="44873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출퇴근 내역 조회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48876495"/>
                  </a:ext>
                </a:extLst>
              </a:tr>
              <a:tr h="35737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검색기간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7902323"/>
                  </a:ext>
                </a:extLst>
              </a:tr>
              <a:tr h="44908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당일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/1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주일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/1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개월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/3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개월 기간으로 검색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87074890"/>
                  </a:ext>
                </a:extLst>
              </a:tr>
              <a:tr h="35737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29292701"/>
                  </a:ext>
                </a:extLst>
              </a:tr>
              <a:tr h="44908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선택한 검색기간에 대한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출퇴근 내역 조회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4282870"/>
                  </a:ext>
                </a:extLst>
              </a:tr>
              <a:tr h="35737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출퇴근 리스트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30337283"/>
                  </a:ext>
                </a:extLst>
              </a:tr>
              <a:tr h="44873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출퇴근 리스트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85596809"/>
                  </a:ext>
                </a:extLst>
              </a:tr>
              <a:tr h="357377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49294353"/>
                  </a:ext>
                </a:extLst>
              </a:tr>
              <a:tr h="44873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565007" y="2132341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①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23034" y="2653544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②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76919" y="2890445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15159" y="3219265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19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792751" cy="1060042"/>
            <a:chOff x="709468" y="346724"/>
            <a:chExt cx="249556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495565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로그인</a:t>
              </a: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739262"/>
              </p:ext>
            </p:extLst>
          </p:nvPr>
        </p:nvGraphicFramePr>
        <p:xfrm>
          <a:off x="9056147" y="1698145"/>
          <a:ext cx="2594707" cy="4627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=""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="" xmlns:a16="http://schemas.microsoft.com/office/drawing/2014/main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메인 로그인화면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사번과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비밀번호를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입력하여 로그인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사번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(ID)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입력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등록된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사번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(ID) 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비밀번호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등록된 비밀번호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로그인버튼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사번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(ID)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와 비밀번호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입력후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로그인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85596809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비밀번호찾기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4929435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비밀번호 잃어버렸을 경우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임시 비밀번호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전송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8073659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47" y="1719344"/>
            <a:ext cx="8409600" cy="460660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flipH="1">
            <a:off x="4462331" y="2100238"/>
            <a:ext cx="274751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defRPr lang="ko-KR" altLang="en-US"/>
            </a:pPr>
            <a:endParaRPr lang="ko-KR" altLang="en-US" sz="25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43631" y="2577292"/>
            <a:ext cx="37271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defRPr lang="ko-KR" altLang="en-US"/>
            </a:pPr>
            <a:endParaRPr lang="ko-KR" altLang="en-US" sz="25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06627" y="2131533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①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41419" y="2604676"/>
            <a:ext cx="25148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en-US" altLang="ko-KR" sz="2500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41418" y="2731184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②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40933" y="3206746"/>
            <a:ext cx="37271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defRPr lang="ko-KR" altLang="en-US"/>
            </a:pPr>
            <a:endParaRPr lang="ko-KR" altLang="en-US" sz="25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41419" y="307255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89572" y="3283693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02827" y="3615661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19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3658374" cy="1060042"/>
            <a:chOff x="709468" y="346724"/>
            <a:chExt cx="3269073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26907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비밀번호찾기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86" y="1714248"/>
            <a:ext cx="8409600" cy="4644555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938093"/>
              </p:ext>
            </p:extLst>
          </p:nvPr>
        </p:nvGraphicFramePr>
        <p:xfrm>
          <a:off x="9091086" y="1679520"/>
          <a:ext cx="2594707" cy="46792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=""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="" xmlns:a16="http://schemas.microsoft.com/office/drawing/2014/main" val="647427321"/>
                    </a:ext>
                  </a:extLst>
                </a:gridCol>
              </a:tblGrid>
              <a:tr h="6843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2589048"/>
                  </a:ext>
                </a:extLst>
              </a:tr>
              <a:tr h="35099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비밀번호 찾기 화면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3448375"/>
                  </a:ext>
                </a:extLst>
              </a:tr>
              <a:tr h="44106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사번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(ID),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이름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이메일을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통한 임시비밀번호 발송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48876495"/>
                  </a:ext>
                </a:extLst>
              </a:tr>
              <a:tr h="35099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사번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(ID)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입력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7902323"/>
                  </a:ext>
                </a:extLst>
              </a:tr>
              <a:tr h="35099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찾을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사번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(ID) 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87074890"/>
                  </a:ext>
                </a:extLst>
              </a:tr>
              <a:tr h="35099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이름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29292701"/>
                  </a:ext>
                </a:extLst>
              </a:tr>
              <a:tr h="35099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찾을 이름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4282870"/>
                  </a:ext>
                </a:extLst>
              </a:tr>
              <a:tr h="35099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이메일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30337283"/>
                  </a:ext>
                </a:extLst>
              </a:tr>
              <a:tr h="4407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찾을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이메일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85596809"/>
                  </a:ext>
                </a:extLst>
              </a:tr>
              <a:tr h="35099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확인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49294353"/>
                  </a:ext>
                </a:extLst>
              </a:tr>
              <a:tr h="61749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정보를 입력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후 일치하면 </a:t>
                      </a:r>
                      <a:endParaRPr lang="en-US" altLang="ko-KR" sz="1200" b="1" baseline="0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등록된 </a:t>
                      </a:r>
                      <a:r>
                        <a:rPr lang="ko-KR" altLang="en-US" sz="1200" b="1" baseline="0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이메일로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임시 비밀번호 발송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713273" y="2227232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①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83154" y="272886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②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83154" y="3052027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83153" y="337519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3344" y="372205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19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3369832" cy="1060042"/>
            <a:chOff x="709468" y="346724"/>
            <a:chExt cx="3011236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011236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이메일발송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27" y="1725284"/>
            <a:ext cx="8409600" cy="4660110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157580"/>
              </p:ext>
            </p:extLst>
          </p:nvPr>
        </p:nvGraphicFramePr>
        <p:xfrm>
          <a:off x="9092847" y="1718247"/>
          <a:ext cx="2594707" cy="4667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=""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="" xmlns:a16="http://schemas.microsoft.com/office/drawing/2014/main" val="647427321"/>
                    </a:ext>
                  </a:extLst>
                </a:gridCol>
              </a:tblGrid>
              <a:tr h="6481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2589048"/>
                  </a:ext>
                </a:extLst>
              </a:tr>
              <a:tr h="33242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이메일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3448375"/>
                  </a:ext>
                </a:extLst>
              </a:tr>
              <a:tr h="4174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이메일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48876495"/>
                  </a:ext>
                </a:extLst>
              </a:tr>
              <a:tr h="33242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확인버튼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7902323"/>
                  </a:ext>
                </a:extLst>
              </a:tr>
              <a:tr h="64437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정보를 입력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후 일치하면 </a:t>
                      </a:r>
                      <a:endParaRPr lang="en-US" altLang="ko-KR" sz="1200" b="1" baseline="0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등록된 </a:t>
                      </a:r>
                      <a:r>
                        <a:rPr lang="ko-KR" altLang="en-US" sz="1200" b="1" baseline="0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이메일로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임시 비밀번호 발송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87074890"/>
                  </a:ext>
                </a:extLst>
              </a:tr>
              <a:tr h="33242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알림 메시지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29292701"/>
                  </a:ext>
                </a:extLst>
              </a:tr>
              <a:tr h="4602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임시비밀번호 발송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알림 메시지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4282870"/>
                  </a:ext>
                </a:extLst>
              </a:tr>
              <a:tr h="33242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확인버튼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30337283"/>
                  </a:ext>
                </a:extLst>
              </a:tr>
              <a:tr h="4174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메인 로그인화면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85596809"/>
                  </a:ext>
                </a:extLst>
              </a:tr>
              <a:tr h="332428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49294353"/>
                  </a:ext>
                </a:extLst>
              </a:tr>
              <a:tr h="4174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892558" y="3279655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①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42278" y="3669141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②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25690" y="182707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12949" y="2567279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19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3456395" cy="1060042"/>
            <a:chOff x="709468" y="346724"/>
            <a:chExt cx="3088586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088586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로그인 성공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55" y="1721513"/>
            <a:ext cx="8442048" cy="4618902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865628"/>
              </p:ext>
            </p:extLst>
          </p:nvPr>
        </p:nvGraphicFramePr>
        <p:xfrm>
          <a:off x="9092847" y="1718247"/>
          <a:ext cx="2594707" cy="4627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=""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="" xmlns:a16="http://schemas.microsoft.com/office/drawing/2014/main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메인 로그인화면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사번과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비밀번호를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입력하여 로그인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사번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(ID)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입력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등록된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사번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(ID) 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비밀번호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등록된 비밀번호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로그인버튼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사번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(ID)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와 비밀번호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입력후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로그인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85596809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로그인성공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메시지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4929435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로그인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성공시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알림메시지창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675956" y="2187654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96387" y="2725794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96386" y="3048959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11117" y="3289439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33814" y="187357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33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4408579" cy="1060042"/>
            <a:chOff x="709468" y="346724"/>
            <a:chExt cx="3939446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939446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비밀번호 변경 유도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79" y="1715457"/>
            <a:ext cx="8471141" cy="4658616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074685"/>
              </p:ext>
            </p:extLst>
          </p:nvPr>
        </p:nvGraphicFramePr>
        <p:xfrm>
          <a:off x="9092847" y="1718247"/>
          <a:ext cx="2594707" cy="4662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=""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="" xmlns:a16="http://schemas.microsoft.com/office/drawing/2014/main" val="647427321"/>
                    </a:ext>
                  </a:extLst>
                </a:gridCol>
              </a:tblGrid>
              <a:tr h="6997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2589048"/>
                  </a:ext>
                </a:extLst>
              </a:tr>
              <a:tr h="35887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비밀번호 변경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3448375"/>
                  </a:ext>
                </a:extLst>
              </a:tr>
              <a:tr h="45061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비밀번호 변경을 위한 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48876495"/>
                  </a:ext>
                </a:extLst>
              </a:tr>
              <a:tr h="35887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비밀번호 입력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7902323"/>
                  </a:ext>
                </a:extLst>
              </a:tr>
              <a:tr h="35887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바꿀 비밀번호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87074890"/>
                  </a:ext>
                </a:extLst>
              </a:tr>
              <a:tr h="35887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확인버튼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29292701"/>
                  </a:ext>
                </a:extLst>
              </a:tr>
              <a:tr h="45097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변경된 비밀번호로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다시 로그인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4282870"/>
                  </a:ext>
                </a:extLst>
              </a:tr>
              <a:tr h="35887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취소버튼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30337283"/>
                  </a:ext>
                </a:extLst>
              </a:tr>
              <a:tr h="45061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메인페이지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85596809"/>
                  </a:ext>
                </a:extLst>
              </a:tr>
              <a:tr h="358879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49294353"/>
                  </a:ext>
                </a:extLst>
              </a:tr>
              <a:tr h="45061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658959" y="2454486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42121" y="310903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64400" y="332394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04082" y="3323945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33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3369832" cy="1060042"/>
            <a:chOff x="709468" y="346724"/>
            <a:chExt cx="3011236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011236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메인페이지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98" y="1723935"/>
            <a:ext cx="8409600" cy="4616480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684200"/>
              </p:ext>
            </p:extLst>
          </p:nvPr>
        </p:nvGraphicFramePr>
        <p:xfrm>
          <a:off x="9092847" y="1718247"/>
          <a:ext cx="2594707" cy="4627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=""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="" xmlns:a16="http://schemas.microsoft.com/office/drawing/2014/main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UsefulWare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메인 페이지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사용자 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정보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로그인 된 사용자  정보 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사이드 바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메뉴 리스트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메인 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View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게시판</a:t>
                      </a:r>
                      <a:r>
                        <a:rPr lang="en-US" altLang="ko-KR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전자결재</a:t>
                      </a:r>
                      <a:r>
                        <a:rPr lang="en-US" altLang="ko-KR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메일함의 최신 </a:t>
                      </a:r>
                      <a:r>
                        <a:rPr lang="en-US" altLang="ko-KR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개 리스트 출력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85596809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쪽지함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마이페이지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4929435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쪽지함과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마이페이지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96197" y="1887913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6503" y="224386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0758" y="3316887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71434" y="220951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13111" y="2047929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33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3167855" cy="1060042"/>
            <a:chOff x="709468" y="346724"/>
            <a:chExt cx="2830752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830752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출근 입력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13" y="1688668"/>
            <a:ext cx="8482307" cy="4660374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176395"/>
              </p:ext>
            </p:extLst>
          </p:nvPr>
        </p:nvGraphicFramePr>
        <p:xfrm>
          <a:off x="9118120" y="1688669"/>
          <a:ext cx="2594707" cy="4669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=""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="" xmlns:a16="http://schemas.microsoft.com/office/drawing/2014/main" val="647427321"/>
                    </a:ext>
                  </a:extLst>
                </a:gridCol>
              </a:tblGrid>
              <a:tr h="700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2589048"/>
                  </a:ext>
                </a:extLst>
              </a:tr>
              <a:tr h="35939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출근버튼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3448375"/>
                  </a:ext>
                </a:extLst>
              </a:tr>
              <a:tr h="45161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로그인 후 출근버튼 클릭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48876495"/>
                  </a:ext>
                </a:extLst>
              </a:tr>
              <a:tr h="35939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출근처리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7902323"/>
                  </a:ext>
                </a:extLst>
              </a:tr>
              <a:tr h="44846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출근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처리 완료 알림 메시지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87074890"/>
                  </a:ext>
                </a:extLst>
              </a:tr>
              <a:tr h="359390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29292701"/>
                  </a:ext>
                </a:extLst>
              </a:tr>
              <a:tr h="35939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4282870"/>
                  </a:ext>
                </a:extLst>
              </a:tr>
              <a:tr h="359390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30337283"/>
                  </a:ext>
                </a:extLst>
              </a:tr>
              <a:tr h="45161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85596809"/>
                  </a:ext>
                </a:extLst>
              </a:tr>
              <a:tr h="359390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49294353"/>
                  </a:ext>
                </a:extLst>
              </a:tr>
              <a:tr h="45161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932421" y="2352596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46205" y="1878834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33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3081293" cy="1060042"/>
            <a:chOff x="709468" y="346724"/>
            <a:chExt cx="2753401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753401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퇴근처리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66" y="1669906"/>
            <a:ext cx="8409600" cy="4696388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695527"/>
              </p:ext>
            </p:extLst>
          </p:nvPr>
        </p:nvGraphicFramePr>
        <p:xfrm>
          <a:off x="9062666" y="1669907"/>
          <a:ext cx="2594707" cy="4702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=""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="" xmlns:a16="http://schemas.microsoft.com/office/drawing/2014/main" val="647427321"/>
                    </a:ext>
                  </a:extLst>
                </a:gridCol>
              </a:tblGrid>
              <a:tr h="6889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2589048"/>
                  </a:ext>
                </a:extLst>
              </a:tr>
              <a:tr h="35335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퇴근버튼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3448375"/>
                  </a:ext>
                </a:extLst>
              </a:tr>
              <a:tr h="44402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출근처리 후 퇴근버튼 클릭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48876495"/>
                  </a:ext>
                </a:extLst>
              </a:tr>
              <a:tr h="35335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퇴근처리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7902323"/>
                  </a:ext>
                </a:extLst>
              </a:tr>
              <a:tr h="4543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퇴근처리 완료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알림메시지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87074890"/>
                  </a:ext>
                </a:extLst>
              </a:tr>
              <a:tr h="35335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확인버튼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29292701"/>
                  </a:ext>
                </a:extLst>
              </a:tr>
              <a:tr h="4543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세션 종료 후 로그인 화면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4282870"/>
                  </a:ext>
                </a:extLst>
              </a:tr>
              <a:tr h="353350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30337283"/>
                  </a:ext>
                </a:extLst>
              </a:tr>
              <a:tr h="44402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85596809"/>
                  </a:ext>
                </a:extLst>
              </a:tr>
              <a:tr h="353350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49294353"/>
                  </a:ext>
                </a:extLst>
              </a:tr>
              <a:tr h="44402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260224" y="2307761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25595" y="181433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57769" y="259642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33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3081293" cy="1060042"/>
            <a:chOff x="709468" y="346724"/>
            <a:chExt cx="2753401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753401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접근제한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73" y="1706682"/>
            <a:ext cx="8409600" cy="4650986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174941"/>
              </p:ext>
            </p:extLst>
          </p:nvPr>
        </p:nvGraphicFramePr>
        <p:xfrm>
          <a:off x="9092847" y="1718247"/>
          <a:ext cx="2594707" cy="4655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=""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="" xmlns:a16="http://schemas.microsoft.com/office/drawing/2014/main" val="647427321"/>
                    </a:ext>
                  </a:extLst>
                </a:gridCol>
              </a:tblGrid>
              <a:tr h="6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2589048"/>
                  </a:ext>
                </a:extLst>
              </a:tr>
              <a:tr h="35761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사용자 정보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3448375"/>
                  </a:ext>
                </a:extLst>
              </a:tr>
              <a:tr h="44902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로그인 된 사용자 정보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48876495"/>
                  </a:ext>
                </a:extLst>
              </a:tr>
              <a:tr h="35761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인사관리 메뉴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7902323"/>
                  </a:ext>
                </a:extLst>
              </a:tr>
              <a:tr h="44938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사원정보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근태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급여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연차메뉴 리스트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87074890"/>
                  </a:ext>
                </a:extLst>
              </a:tr>
              <a:tr h="35761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알림 메시지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29292701"/>
                  </a:ext>
                </a:extLst>
              </a:tr>
              <a:tr h="35761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인사부가 아니면 접근제한 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4282870"/>
                  </a:ext>
                </a:extLst>
              </a:tr>
              <a:tr h="357615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30337283"/>
                  </a:ext>
                </a:extLst>
              </a:tr>
              <a:tr h="44902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85596809"/>
                  </a:ext>
                </a:extLst>
              </a:tr>
              <a:tr h="357615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49294353"/>
                  </a:ext>
                </a:extLst>
              </a:tr>
              <a:tr h="44902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96343" y="2189545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23859" y="1847619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3881" y="304033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33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305054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다이어그램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83392" y="1495378"/>
            <a:ext cx="906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</a:t>
            </a:r>
            <a:endParaRPr lang="en-US" altLang="ko-KR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2" name="Picture 2" descr="C:\Users\CHAEHYOWON\git\useful\Useful\UML\ClassDiagram\LoginClassDiagram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313" y="1988840"/>
            <a:ext cx="9653374" cy="460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38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3081293" cy="1060042"/>
            <a:chOff x="709468" y="346724"/>
            <a:chExt cx="2753401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753401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접근제한</a:t>
              </a: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02" y="1711674"/>
            <a:ext cx="8409600" cy="4645993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805774"/>
              </p:ext>
            </p:extLst>
          </p:nvPr>
        </p:nvGraphicFramePr>
        <p:xfrm>
          <a:off x="9092847" y="1718248"/>
          <a:ext cx="2594707" cy="46401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=""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="" xmlns:a16="http://schemas.microsoft.com/office/drawing/2014/main" val="647427321"/>
                    </a:ext>
                  </a:extLst>
                </a:gridCol>
              </a:tblGrid>
              <a:tr h="6960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2589048"/>
                  </a:ext>
                </a:extLst>
              </a:tr>
              <a:tr h="35701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URL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접근 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3448375"/>
                  </a:ext>
                </a:extLst>
              </a:tr>
              <a:tr h="44827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URL</a:t>
                      </a:r>
                      <a:r>
                        <a:rPr lang="en-US" altLang="ko-KR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입력 후 접근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48876495"/>
                  </a:ext>
                </a:extLst>
              </a:tr>
              <a:tr h="35701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알림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메시지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7902323"/>
                  </a:ext>
                </a:extLst>
              </a:tr>
              <a:tr h="45643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URL</a:t>
                      </a:r>
                      <a:r>
                        <a:rPr lang="en-US" altLang="ko-KR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입력 후 접근 시</a:t>
                      </a:r>
                      <a:endParaRPr lang="en-US" altLang="ko-KR" sz="1200" b="1" baseline="0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baseline="0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인터셉터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적용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87074890"/>
                  </a:ext>
                </a:extLst>
              </a:tr>
              <a:tr h="35701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확인버튼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29292701"/>
                  </a:ext>
                </a:extLst>
              </a:tr>
              <a:tr h="3570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이전페이지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4282870"/>
                  </a:ext>
                </a:extLst>
              </a:tr>
              <a:tr h="357014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30337283"/>
                  </a:ext>
                </a:extLst>
              </a:tr>
              <a:tr h="44827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85596809"/>
                  </a:ext>
                </a:extLst>
              </a:tr>
              <a:tr h="357014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49294353"/>
                  </a:ext>
                </a:extLst>
              </a:tr>
              <a:tr h="44827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8073659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044560" y="1678104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06608" y="1812085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80143" y="2618455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38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3081293" cy="1060042"/>
            <a:chOff x="709468" y="346724"/>
            <a:chExt cx="2753401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753401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사원조회</a:t>
              </a: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72" y="1715307"/>
            <a:ext cx="8409600" cy="4659613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861557"/>
              </p:ext>
            </p:extLst>
          </p:nvPr>
        </p:nvGraphicFramePr>
        <p:xfrm>
          <a:off x="9092847" y="1718247"/>
          <a:ext cx="2594707" cy="4626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=""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="" xmlns:a16="http://schemas.microsoft.com/office/drawing/2014/main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인사관리 메뉴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사원정보관리 메뉴 클릭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직원관리 화면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직원관리 페이지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</a:t>
                      </a:r>
                      <a:r>
                        <a:rPr lang="en-US" altLang="ko-KR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입력 후 검색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신규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 및 사원 등록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85596809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사원정보 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4929435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사원정보 리스트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8073659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70453" y="3366726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41709" y="2284277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20945" y="2816854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80725" y="2649007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92273" y="291851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33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3658374" cy="1060042"/>
            <a:chOff x="709468" y="346724"/>
            <a:chExt cx="3269073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26907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사원정보수정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46" y="1715308"/>
            <a:ext cx="8409600" cy="4642360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89397"/>
              </p:ext>
            </p:extLst>
          </p:nvPr>
        </p:nvGraphicFramePr>
        <p:xfrm>
          <a:off x="9092847" y="1718247"/>
          <a:ext cx="2594707" cy="4626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=""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="" xmlns:a16="http://schemas.microsoft.com/office/drawing/2014/main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사원정보수정 화면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사원정보 수정 페이지 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사원정보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사원정보 리스트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수정완료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수정된 정보 저장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목록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이전 페이지 리스트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85596809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삭제버튼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4929435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사원정보 삭제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898580" y="2264631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81328" y="394917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09624" y="5453465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06008" y="546052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74443" y="546052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82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4033476" cy="1060042"/>
            <a:chOff x="709468" y="346724"/>
            <a:chExt cx="3604259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60425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연차관리 리스트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46" y="1715308"/>
            <a:ext cx="8409600" cy="4642359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202323"/>
              </p:ext>
            </p:extLst>
          </p:nvPr>
        </p:nvGraphicFramePr>
        <p:xfrm>
          <a:off x="9092847" y="1718247"/>
          <a:ext cx="2594707" cy="465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=""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="" xmlns:a16="http://schemas.microsoft.com/office/drawing/2014/main" val="647427321"/>
                    </a:ext>
                  </a:extLst>
                </a:gridCol>
              </a:tblGrid>
              <a:tr h="6972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2589048"/>
                  </a:ext>
                </a:extLst>
              </a:tr>
              <a:tr h="35758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인사관리 메뉴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3448375"/>
                  </a:ext>
                </a:extLst>
              </a:tr>
              <a:tr h="44899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연차관리 메뉴 클릭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48876495"/>
                  </a:ext>
                </a:extLst>
              </a:tr>
              <a:tr h="35758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연차관리 화면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7902323"/>
                  </a:ext>
                </a:extLst>
              </a:tr>
              <a:tr h="35758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연차관리 페이지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87074890"/>
                  </a:ext>
                </a:extLst>
              </a:tr>
              <a:tr h="35758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29292701"/>
                  </a:ext>
                </a:extLst>
              </a:tr>
              <a:tr h="44935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찾고 싶은 부서명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사원번호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사원명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4282870"/>
                  </a:ext>
                </a:extLst>
              </a:tr>
              <a:tr h="35758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30337283"/>
                  </a:ext>
                </a:extLst>
              </a:tr>
              <a:tr h="44935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찾고 싶은 부서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사원번호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사원명 입력 후 조회 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85596809"/>
                  </a:ext>
                </a:extLst>
              </a:tr>
              <a:tr h="35758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연차관리 리스트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49294353"/>
                  </a:ext>
                </a:extLst>
              </a:tr>
              <a:tr h="44899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연차관리 리스트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18697" y="3431685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44898" y="2163503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51041" y="272908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17820" y="3102444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62148" y="3748309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82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3831498" cy="1060042"/>
            <a:chOff x="709468" y="346724"/>
            <a:chExt cx="3423774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423774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사원 연차 수정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86" y="1720468"/>
            <a:ext cx="8409600" cy="4637200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185790"/>
              </p:ext>
            </p:extLst>
          </p:nvPr>
        </p:nvGraphicFramePr>
        <p:xfrm>
          <a:off x="9092847" y="1718247"/>
          <a:ext cx="2594707" cy="4626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=""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="" xmlns:a16="http://schemas.microsoft.com/office/drawing/2014/main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 연차 수정화면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 연차 수정 페이지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 정보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 정보 리스트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연차 수정 후 저장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닫기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이전 페이지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85596809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4929435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243637" y="2727516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43503" y="357637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51663" y="4306153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27260" y="429752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82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4033476" cy="1060042"/>
            <a:chOff x="709468" y="346724"/>
            <a:chExt cx="3604259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60425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사원별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근태관리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72" y="1706682"/>
            <a:ext cx="8409600" cy="4650986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795335"/>
              </p:ext>
            </p:extLst>
          </p:nvPr>
        </p:nvGraphicFramePr>
        <p:xfrm>
          <a:off x="9092847" y="1718247"/>
          <a:ext cx="2594707" cy="4643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=""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="" xmlns:a16="http://schemas.microsoft.com/office/drawing/2014/main" val="647427321"/>
                    </a:ext>
                  </a:extLst>
                </a:gridCol>
              </a:tblGrid>
              <a:tr h="6743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2589048"/>
                  </a:ext>
                </a:extLst>
              </a:tr>
              <a:tr h="3458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인사관리 메뉴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3448375"/>
                  </a:ext>
                </a:extLst>
              </a:tr>
              <a:tr h="43426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사원별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근태현황 메뉴 클릭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48876495"/>
                  </a:ext>
                </a:extLst>
              </a:tr>
              <a:tr h="3458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사원별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근태현황 화면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7902323"/>
                  </a:ext>
                </a:extLst>
              </a:tr>
              <a:tr h="45577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사원별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근태현황 페이지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87074890"/>
                  </a:ext>
                </a:extLst>
              </a:tr>
              <a:tr h="3458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29292701"/>
                  </a:ext>
                </a:extLst>
              </a:tr>
              <a:tr h="45577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검색기간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부서명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사원번호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사원명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4282870"/>
                  </a:ext>
                </a:extLst>
              </a:tr>
              <a:tr h="3458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30337283"/>
                  </a:ext>
                </a:extLst>
              </a:tr>
              <a:tr h="45577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검색에 맞는 사원 리스트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조회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85596809"/>
                  </a:ext>
                </a:extLst>
              </a:tr>
              <a:tr h="3458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근태 리스트 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49294353"/>
                  </a:ext>
                </a:extLst>
              </a:tr>
              <a:tr h="43426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사원별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근태 리스트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35816" y="3756935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81325" y="2267021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10274" y="320197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64469" y="385334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57228" y="4296411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82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3744936" cy="1060042"/>
            <a:chOff x="709468" y="346724"/>
            <a:chExt cx="3346423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34642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근태상태 변경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98" y="1715308"/>
            <a:ext cx="8409600" cy="4633734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98262"/>
              </p:ext>
            </p:extLst>
          </p:nvPr>
        </p:nvGraphicFramePr>
        <p:xfrm>
          <a:off x="9092847" y="1718247"/>
          <a:ext cx="2594707" cy="4626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=""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="" xmlns:a16="http://schemas.microsoft.com/office/drawing/2014/main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근태상태 변경 화면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근태 상태 변경 페이지 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 정보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 정보 리스트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수정된 사원 정보 저장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닫기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이전 페이지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85596809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4929435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304024" y="2714842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86774" y="388016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51662" y="4806485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59910" y="4806484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82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4033476" cy="1060042"/>
            <a:chOff x="709468" y="346724"/>
            <a:chExt cx="3604259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60425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부서별 현황집계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19" y="1723934"/>
            <a:ext cx="8409600" cy="4642360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974970"/>
              </p:ext>
            </p:extLst>
          </p:nvPr>
        </p:nvGraphicFramePr>
        <p:xfrm>
          <a:off x="9092847" y="1718247"/>
          <a:ext cx="2594707" cy="4662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=""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="" xmlns:a16="http://schemas.microsoft.com/office/drawing/2014/main" val="647427321"/>
                    </a:ext>
                  </a:extLst>
                </a:gridCol>
              </a:tblGrid>
              <a:tr h="6985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2589048"/>
                  </a:ext>
                </a:extLst>
              </a:tr>
              <a:tr h="3582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인사관리 메뉴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3448375"/>
                  </a:ext>
                </a:extLst>
              </a:tr>
              <a:tr h="44983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부서별 근태집계 메뉴 클릭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48876495"/>
                  </a:ext>
                </a:extLst>
              </a:tr>
              <a:tr h="3582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부서별 근태집계 화면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7902323"/>
                  </a:ext>
                </a:extLst>
              </a:tr>
              <a:tr h="45018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부서별 근태집계 페이지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87074890"/>
                  </a:ext>
                </a:extLst>
              </a:tr>
              <a:tr h="3582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29292701"/>
                  </a:ext>
                </a:extLst>
              </a:tr>
              <a:tr h="35825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부서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근무 월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4282870"/>
                  </a:ext>
                </a:extLst>
              </a:tr>
              <a:tr h="3582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30337283"/>
                  </a:ext>
                </a:extLst>
              </a:tr>
              <a:tr h="44983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리스트 조회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85596809"/>
                  </a:ext>
                </a:extLst>
              </a:tr>
              <a:tr h="3582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 리스트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49294353"/>
                  </a:ext>
                </a:extLst>
              </a:tr>
              <a:tr h="45018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검색에 맞는 사원 리스트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05137" y="3608555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13910" y="217272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31162" y="2808227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26875" y="317804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91543" y="4934765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33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3831498" cy="1060042"/>
            <a:chOff x="709468" y="346724"/>
            <a:chExt cx="3423774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423774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월별 근태 집계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17" y="1723935"/>
            <a:ext cx="8409600" cy="4659612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616475"/>
              </p:ext>
            </p:extLst>
          </p:nvPr>
        </p:nvGraphicFramePr>
        <p:xfrm>
          <a:off x="9092847" y="1718247"/>
          <a:ext cx="2594707" cy="4627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=""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="" xmlns:a16="http://schemas.microsoft.com/office/drawing/2014/main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인사관리 메뉴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월별 근태 현황 메뉴 클릭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월별 근태집계 화면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월별 근태집계 페이지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부서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근무 월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근태 리스트 조회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85596809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근태 리스트 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4929435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부서별 월 근태 리스트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19683" y="3787389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31158" y="217272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39783" y="281685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19369" y="3186674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05278" y="4926137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26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3744936" cy="1060042"/>
            <a:chOff x="709468" y="346724"/>
            <a:chExt cx="3346423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34642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급여대장 조회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99" y="1715308"/>
            <a:ext cx="8409600" cy="4633734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698357"/>
              </p:ext>
            </p:extLst>
          </p:nvPr>
        </p:nvGraphicFramePr>
        <p:xfrm>
          <a:off x="9092847" y="1718247"/>
          <a:ext cx="2594707" cy="4720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=""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="" xmlns:a16="http://schemas.microsoft.com/office/drawing/2014/main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인사관리 메뉴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급여 관리 메뉴 클릭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급여대장조회 화면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급여대장 조회 페이지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검색기간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부서명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사원번호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사원명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검색에 맞는 사원 리스트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조회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85596809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급여 리스트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4929435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 리스트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35950" y="3287353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36266" y="2157199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27640" y="3043627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52755" y="350277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01762" y="406350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26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305054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다이어그램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83392" y="1495378"/>
            <a:ext cx="906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이메일</a:t>
            </a:r>
            <a:endParaRPr lang="en-US" altLang="ko-KR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2" name="Picture 2" descr="C:\Users\CHAEHYOWON\git\useful\Useful\UML\ClassDiagram\Email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2250337"/>
            <a:ext cx="8417121" cy="40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38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4322017" cy="1060042"/>
            <a:chOff x="709468" y="346724"/>
            <a:chExt cx="386209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862095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익월급여 일괄추가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99" y="1706682"/>
            <a:ext cx="8409600" cy="4642360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875446"/>
              </p:ext>
            </p:extLst>
          </p:nvPr>
        </p:nvGraphicFramePr>
        <p:xfrm>
          <a:off x="9092847" y="1718247"/>
          <a:ext cx="2594707" cy="46375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=""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="" xmlns:a16="http://schemas.microsoft.com/office/drawing/2014/main" val="647427321"/>
                    </a:ext>
                  </a:extLst>
                </a:gridCol>
              </a:tblGrid>
              <a:tr h="6773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2589048"/>
                  </a:ext>
                </a:extLst>
              </a:tr>
              <a:tr h="34742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익월급여 일괄추가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3448375"/>
                  </a:ext>
                </a:extLst>
              </a:tr>
              <a:tr h="4362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익월급여 일괄추가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48876495"/>
                  </a:ext>
                </a:extLst>
              </a:tr>
              <a:tr h="34742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알림 메시지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7902323"/>
                  </a:ext>
                </a:extLst>
              </a:tr>
              <a:tr h="4538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익월급여 추가 알림 메시지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87074890"/>
                  </a:ext>
                </a:extLst>
              </a:tr>
              <a:tr h="34742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급여 리스트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29292701"/>
                  </a:ext>
                </a:extLst>
              </a:tr>
              <a:tr h="4538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익월급여 추가된 사원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리스트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4282870"/>
                  </a:ext>
                </a:extLst>
              </a:tr>
              <a:tr h="347423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30337283"/>
                  </a:ext>
                </a:extLst>
              </a:tr>
              <a:tr h="4362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85596809"/>
                  </a:ext>
                </a:extLst>
              </a:tr>
              <a:tr h="347423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49294353"/>
                  </a:ext>
                </a:extLst>
              </a:tr>
              <a:tr h="4362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325259" y="2412978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97976" y="1896084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58628" y="4088244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26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4033476" cy="1060042"/>
            <a:chOff x="709468" y="346724"/>
            <a:chExt cx="3604259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60425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사원별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급여조회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45" y="1711264"/>
            <a:ext cx="8409600" cy="4646403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724519"/>
              </p:ext>
            </p:extLst>
          </p:nvPr>
        </p:nvGraphicFramePr>
        <p:xfrm>
          <a:off x="9092847" y="1718247"/>
          <a:ext cx="2594707" cy="4626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=""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="" xmlns:a16="http://schemas.microsoft.com/office/drawing/2014/main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 급여 조회 화면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 급여 조회 페이지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검색할 사원 선택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 리스트 조회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닫기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이전 페이지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85596809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 리스트 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4929435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 리스트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295393" y="2839654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34076" y="310888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12383" y="2964551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28477" y="2963963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47455" y="3494151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26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4033476" cy="1060042"/>
            <a:chOff x="709468" y="346724"/>
            <a:chExt cx="3604259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60425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사원별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급여등록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72" y="1723934"/>
            <a:ext cx="8409600" cy="4625107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041298"/>
              </p:ext>
            </p:extLst>
          </p:nvPr>
        </p:nvGraphicFramePr>
        <p:xfrm>
          <a:off x="9092847" y="1718247"/>
          <a:ext cx="2594707" cy="4627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=""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="" xmlns:a16="http://schemas.microsoft.com/office/drawing/2014/main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급여등록 화면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급여 등록 페이지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사원정보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등록할 사원 정보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지급정보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지급일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귀속월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금액정보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지급할 금액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85596809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등록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취소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4929435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급여 등록 및 이전 페이지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536270" y="2179028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41384" y="270163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50002" y="310708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51918" y="3404367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49242" y="5012403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26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3744936" cy="1060042"/>
            <a:chOff x="709468" y="346724"/>
            <a:chExt cx="3346423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34642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비밀번호 확인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44" y="1715308"/>
            <a:ext cx="8409600" cy="4642360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370685"/>
              </p:ext>
            </p:extLst>
          </p:nvPr>
        </p:nvGraphicFramePr>
        <p:xfrm>
          <a:off x="9092847" y="1718247"/>
          <a:ext cx="2594707" cy="4643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=""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="" xmlns:a16="http://schemas.microsoft.com/office/drawing/2014/main" val="647427321"/>
                    </a:ext>
                  </a:extLst>
                </a:gridCol>
              </a:tblGrid>
              <a:tr h="6743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2589048"/>
                  </a:ext>
                </a:extLst>
              </a:tr>
              <a:tr h="3458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마이페이지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3448375"/>
                  </a:ext>
                </a:extLst>
              </a:tr>
              <a:tr h="43426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마이페이지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 버튼 클릭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48876495"/>
                  </a:ext>
                </a:extLst>
              </a:tr>
              <a:tr h="3458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비밀번호 확인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7902323"/>
                  </a:ext>
                </a:extLst>
              </a:tr>
              <a:tr h="45577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사번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(ID)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에 맞는 비밀번호 확인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87074890"/>
                  </a:ext>
                </a:extLst>
              </a:tr>
              <a:tr h="3458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비밀번호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29292701"/>
                  </a:ext>
                </a:extLst>
              </a:tr>
              <a:tr h="45577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사번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(ID)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에 맞는 비밀번호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입력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4282870"/>
                  </a:ext>
                </a:extLst>
              </a:tr>
              <a:tr h="3458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확인버튼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30337283"/>
                  </a:ext>
                </a:extLst>
              </a:tr>
              <a:tr h="45577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일치한다면 개인정보수정 페이지로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85596809"/>
                  </a:ext>
                </a:extLst>
              </a:tr>
              <a:tr h="3458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취소버튼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49294353"/>
                  </a:ext>
                </a:extLst>
              </a:tr>
              <a:tr h="43426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메인페이지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592675" y="1917983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08152" y="259009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75616" y="331022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56515" y="3590261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24855" y="3597673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26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3744936" cy="1060042"/>
            <a:chOff x="709468" y="346724"/>
            <a:chExt cx="3346423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34642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개인정보수정</a:t>
              </a: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24" y="1715307"/>
            <a:ext cx="8409600" cy="4625107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377485"/>
              </p:ext>
            </p:extLst>
          </p:nvPr>
        </p:nvGraphicFramePr>
        <p:xfrm>
          <a:off x="9092847" y="1718247"/>
          <a:ext cx="2594707" cy="4626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=""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="" xmlns:a16="http://schemas.microsoft.com/office/drawing/2014/main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개인정보수정 화면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개인정보 수정 페이지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개인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정보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등록된 개인정보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저장버튼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변경된 개인정보 저장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취소버튼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메인 페이지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85596809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4929435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8073659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2071109" y="2292903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21261" y="4173461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26876" y="5953795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63211" y="5950659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26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4033476" cy="1060042"/>
            <a:chOff x="709468" y="346724"/>
            <a:chExt cx="3604258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604258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재직증명서 신청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98" y="1715308"/>
            <a:ext cx="8409600" cy="4642360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679574"/>
              </p:ext>
            </p:extLst>
          </p:nvPr>
        </p:nvGraphicFramePr>
        <p:xfrm>
          <a:off x="9092847" y="1718247"/>
          <a:ext cx="2594707" cy="4642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=""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="" xmlns:a16="http://schemas.microsoft.com/office/drawing/2014/main" val="647427321"/>
                    </a:ext>
                  </a:extLst>
                </a:gridCol>
              </a:tblGrid>
              <a:tr h="6788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2589048"/>
                  </a:ext>
                </a:extLst>
              </a:tr>
              <a:tr h="34819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재직증명서 화면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3448375"/>
                  </a:ext>
                </a:extLst>
              </a:tr>
              <a:tr h="43720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재직증명서 페이지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48876495"/>
                  </a:ext>
                </a:extLst>
              </a:tr>
              <a:tr h="34819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사용용도 확인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7902323"/>
                  </a:ext>
                </a:extLst>
              </a:tr>
              <a:tr h="45396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증명서 출력 위한 사용용도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87074890"/>
                  </a:ext>
                </a:extLst>
              </a:tr>
              <a:tr h="348197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29292701"/>
                  </a:ext>
                </a:extLst>
              </a:tr>
              <a:tr h="45396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4282870"/>
                  </a:ext>
                </a:extLst>
              </a:tr>
              <a:tr h="348197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30337283"/>
                  </a:ext>
                </a:extLst>
              </a:tr>
              <a:tr h="43720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85596809"/>
                  </a:ext>
                </a:extLst>
              </a:tr>
              <a:tr h="348197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49294353"/>
                  </a:ext>
                </a:extLst>
              </a:tr>
              <a:tr h="43720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544896" y="2196279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1403" y="296651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85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3081294" cy="1060042"/>
            <a:chOff x="709468" y="346724"/>
            <a:chExt cx="2753402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753402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다운로드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97" y="1723934"/>
            <a:ext cx="8409600" cy="4642359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395351"/>
              </p:ext>
            </p:extLst>
          </p:nvPr>
        </p:nvGraphicFramePr>
        <p:xfrm>
          <a:off x="9092847" y="1718247"/>
          <a:ext cx="2594707" cy="4654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=""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="" xmlns:a16="http://schemas.microsoft.com/office/drawing/2014/main" val="647427321"/>
                    </a:ext>
                  </a:extLst>
                </a:gridCol>
              </a:tblGrid>
              <a:tr h="6804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2589048"/>
                  </a:ext>
                </a:extLst>
              </a:tr>
              <a:tr h="34897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재직증명서 화면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3448375"/>
                  </a:ext>
                </a:extLst>
              </a:tr>
              <a:tr h="43817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재직증명서 페이지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48876495"/>
                  </a:ext>
                </a:extLst>
              </a:tr>
              <a:tr h="34897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사용용도 확인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7902323"/>
                  </a:ext>
                </a:extLst>
              </a:tr>
              <a:tr h="45413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증명서 출력 위한 사용용도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87074890"/>
                  </a:ext>
                </a:extLst>
              </a:tr>
              <a:tr h="34897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다운로드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29292701"/>
                  </a:ext>
                </a:extLst>
              </a:tr>
              <a:tr h="45413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사용용도 입력 후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재직증명서 다운로드  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4282870"/>
                  </a:ext>
                </a:extLst>
              </a:tr>
              <a:tr h="34897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증명서 다운로드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30337283"/>
                  </a:ext>
                </a:extLst>
              </a:tr>
              <a:tr h="43817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재직 증명서 다운로드 확인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85596809"/>
                  </a:ext>
                </a:extLst>
              </a:tr>
              <a:tr h="348971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49294353"/>
                  </a:ext>
                </a:extLst>
              </a:tr>
              <a:tr h="43817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588027" y="2186997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81443" y="296823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46221" y="2831034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7189" y="589890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85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4985660" cy="1060042"/>
            <a:chOff x="709468" y="346724"/>
            <a:chExt cx="4455117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4455117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다운로드 된 재직증명서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05" y="1723935"/>
            <a:ext cx="8409600" cy="4659612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685189"/>
              </p:ext>
            </p:extLst>
          </p:nvPr>
        </p:nvGraphicFramePr>
        <p:xfrm>
          <a:off x="9092847" y="1718247"/>
          <a:ext cx="2594707" cy="4626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=""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="" xmlns:a16="http://schemas.microsoft.com/office/drawing/2014/main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재직증명서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다운로드 된 재직증명서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인적사항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신청자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인적사항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재직사항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신청자 재직사항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85596809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4929435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994135" y="2381428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19879" y="342710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23526" y="4332031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85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3369833" cy="1060042"/>
            <a:chOff x="709468" y="346724"/>
            <a:chExt cx="3011236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011236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회의실예약</a:t>
              </a:r>
            </a:p>
          </p:txBody>
        </p:sp>
      </p:grp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759869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/>
              <a:t>회의실 목록 수정</a:t>
            </a:r>
            <a:endParaRPr lang="en-US" altLang="en-US" sz="2000" dirty="0"/>
          </a:p>
        </p:txBody>
      </p:sp>
      <p:pic>
        <p:nvPicPr>
          <p:cNvPr id="9" name="그림 8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47" y="1716451"/>
            <a:ext cx="8280000" cy="462960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425970"/>
              </p:ext>
            </p:extLst>
          </p:nvPr>
        </p:nvGraphicFramePr>
        <p:xfrm>
          <a:off x="9092847" y="1718247"/>
          <a:ext cx="2594707" cy="4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회의실 예약 첫 화면</a:t>
                      </a:r>
                      <a:r>
                        <a:rPr lang="en-US" altLang="ko-KR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관리자</a:t>
                      </a:r>
                      <a:r>
                        <a:rPr lang="en-US" altLang="ko-KR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회의실 이름과 호실 목록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예약 목록으로 이동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원하는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회의실이름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클릭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삭제 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/more 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사원목록에는 보이지 않음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8073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585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3369833" cy="1060042"/>
            <a:chOff x="709468" y="346724"/>
            <a:chExt cx="3011236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011236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회의실예약</a:t>
              </a:r>
            </a:p>
          </p:txBody>
        </p:sp>
      </p:grp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759869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/>
              <a:t>회의실 등록</a:t>
            </a:r>
            <a:endParaRPr lang="en-US" altLang="en-US" sz="2000" dirty="0"/>
          </a:p>
        </p:txBody>
      </p:sp>
      <p:pic>
        <p:nvPicPr>
          <p:cNvPr id="9" name="그림 8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40" y="1718247"/>
            <a:ext cx="8280000" cy="4627804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850823"/>
              </p:ext>
            </p:extLst>
          </p:nvPr>
        </p:nvGraphicFramePr>
        <p:xfrm>
          <a:off x="9092847" y="1718247"/>
          <a:ext cx="2594707" cy="46278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6955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5671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회의실 등록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관리자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479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회의실 이름과 호실 등록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5671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4482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5671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35671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5671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479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35671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  <a:tr h="4479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8073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06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709468" y="157413"/>
            <a:ext cx="3082276" cy="1111347"/>
            <a:chOff x="709468" y="346724"/>
            <a:chExt cx="2754280" cy="642564"/>
          </a:xfrm>
        </p:grpSpPr>
        <p:sp>
          <p:nvSpPr>
            <p:cNvPr id="8" name="TextBox 7"/>
            <p:cNvSpPr txBox="1"/>
            <p:nvPr/>
          </p:nvSpPr>
          <p:spPr>
            <a:xfrm>
              <a:off x="709468" y="346724"/>
              <a:ext cx="27542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개발배경 및 목표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9468" y="692696"/>
              <a:ext cx="1338828" cy="2965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개발배경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39416" y="1628800"/>
            <a:ext cx="1529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그룹웨어란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69642" y="2079510"/>
            <a:ext cx="100811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기업이나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단체 등 컴퓨터로 연결된 조직에서 서로 협력하여 업무효율을 높이기 위해 사용하는 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솔루션입니다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en-US" altLang="ko-KR" sz="1600" dirty="0" smtClean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그룹웨어는 웹 메일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전자결재</a:t>
            </a:r>
            <a:r>
              <a:rPr lang="en-US" altLang="ko-KR" sz="16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전자게시판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업무관리 등을 시스템화 할 수 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있습니다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just"/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Picture 3" descr="C:\Users\Administrator\Desktop\통합그룹웨어솔루션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6545" y="3284984"/>
            <a:ext cx="8658909" cy="3211481"/>
          </a:xfrm>
          <a:prstGeom prst="rect">
            <a:avLst/>
          </a:prstGeom>
          <a:solidFill>
            <a:schemeClr val="accent1">
              <a:lumMod val="60000"/>
              <a:lumOff val="40000"/>
              <a:alpha val="72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0662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305054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다이어그램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42942" y="1495378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마이페이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</a:t>
            </a:r>
            <a:endParaRPr lang="en-US" altLang="ko-KR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2" name="Picture 2" descr="C:\Users\CHAEHYOWON\git\useful\Useful\UML\ClassDiagram\MyPag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225" y="2060848"/>
            <a:ext cx="9305549" cy="449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38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3369833" cy="1060042"/>
            <a:chOff x="709468" y="346724"/>
            <a:chExt cx="3011236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011236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회의실예약</a:t>
              </a:r>
            </a:p>
          </p:txBody>
        </p:sp>
      </p:grp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3759869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/>
              <a:t>회의실 목록 삭제</a:t>
            </a:r>
            <a:endParaRPr lang="en-US" altLang="en-US" sz="20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12" y="1718247"/>
            <a:ext cx="8147835" cy="4627804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850614"/>
              </p:ext>
            </p:extLst>
          </p:nvPr>
        </p:nvGraphicFramePr>
        <p:xfrm>
          <a:off x="9092847" y="1718247"/>
          <a:ext cx="2594707" cy="4627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회의실 수정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삭제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관리자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삭제 버튼 클릭해서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각각 적용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8073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23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3369833" cy="1060042"/>
            <a:chOff x="709468" y="346724"/>
            <a:chExt cx="3011236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011236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회의실예약</a:t>
              </a:r>
            </a:p>
          </p:txBody>
        </p:sp>
      </p:grp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3759869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/>
              <a:t>회의실 예약 목록</a:t>
            </a:r>
            <a:endParaRPr lang="en-US" altLang="en-US" sz="2000" dirty="0"/>
          </a:p>
        </p:txBody>
      </p:sp>
      <p:pic>
        <p:nvPicPr>
          <p:cNvPr id="16" name="그림 15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47" y="1718247"/>
            <a:ext cx="8280000" cy="4629600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811030"/>
              </p:ext>
            </p:extLst>
          </p:nvPr>
        </p:nvGraphicFramePr>
        <p:xfrm>
          <a:off x="9092847" y="1718248"/>
          <a:ext cx="2594707" cy="46304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6944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5618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내 예약 목록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472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내가 예약한 목록 현황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5618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목록 구분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4563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대기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승인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거절로 구분해서 목록 확인 가능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5618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35618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5618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472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35618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  <a:tr h="4472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8073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229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3369833" cy="1060042"/>
            <a:chOff x="709468" y="346724"/>
            <a:chExt cx="3011236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011236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회의실예약</a:t>
              </a:r>
            </a:p>
          </p:txBody>
        </p:sp>
      </p:grp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759869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/>
              <a:t>회의실 예약관리 </a:t>
            </a:r>
            <a:r>
              <a:rPr lang="en-US" altLang="ko-KR" sz="2000" dirty="0"/>
              <a:t>(</a:t>
            </a:r>
            <a:r>
              <a:rPr lang="ko-KR" altLang="en-US" sz="2000" dirty="0" err="1"/>
              <a:t>승인권한자</a:t>
            </a:r>
            <a:r>
              <a:rPr lang="en-US" altLang="ko-KR" sz="2000" dirty="0"/>
              <a:t>)</a:t>
            </a:r>
            <a:endParaRPr lang="en-US" altLang="en-US" sz="2000" dirty="0"/>
          </a:p>
        </p:txBody>
      </p:sp>
      <p:pic>
        <p:nvPicPr>
          <p:cNvPr id="9" name="그림 8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47" y="1716451"/>
            <a:ext cx="8280000" cy="462960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177290"/>
              </p:ext>
            </p:extLst>
          </p:nvPr>
        </p:nvGraphicFramePr>
        <p:xfrm>
          <a:off x="9092847" y="1718248"/>
          <a:ext cx="2594707" cy="46278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6705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4212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회의실 예약관리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관리자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2957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관리자만 권한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4212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목록 구분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4789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대기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승인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거절로 구분해서 목록 확인 가능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4212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예약 관리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4789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승인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거절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승인 취소로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유동적인 예약 관리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4212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2957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34212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  <a:tr h="42957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8073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809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3081293" cy="1060042"/>
            <a:chOff x="709468" y="346724"/>
            <a:chExt cx="2753399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75339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일정관리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759869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/>
              <a:t>사내일정</a:t>
            </a:r>
            <a:r>
              <a:rPr lang="ko-KR" altLang="en-US" sz="2000" dirty="0"/>
              <a:t> 조회 </a:t>
            </a:r>
            <a:r>
              <a:rPr lang="en-US" altLang="ko-KR" sz="2000" dirty="0"/>
              <a:t>– </a:t>
            </a:r>
            <a:r>
              <a:rPr lang="ko-KR" altLang="en-US" sz="2000" dirty="0"/>
              <a:t>사원 </a:t>
            </a:r>
            <a:r>
              <a:rPr lang="ko-KR" altLang="en-US" sz="2000" dirty="0" err="1"/>
              <a:t>접속시</a:t>
            </a:r>
            <a:endParaRPr lang="en-US" altLang="en-US" sz="2000" dirty="0"/>
          </a:p>
        </p:txBody>
      </p:sp>
      <p:pic>
        <p:nvPicPr>
          <p:cNvPr id="9" name="그림 8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47" y="1716451"/>
            <a:ext cx="8280000" cy="462960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504301"/>
              </p:ext>
            </p:extLst>
          </p:nvPr>
        </p:nvGraphicFramePr>
        <p:xfrm>
          <a:off x="9092847" y="1718247"/>
          <a:ext cx="2594707" cy="4626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일정관리 첫 화면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달력으로 한눈에 확인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8073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809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3081293" cy="1060042"/>
            <a:chOff x="709468" y="346724"/>
            <a:chExt cx="2753399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75339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일정관리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759869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/>
              <a:t>사내일정</a:t>
            </a:r>
            <a:r>
              <a:rPr lang="ko-KR" altLang="en-US" sz="2000" dirty="0"/>
              <a:t> 조회 </a:t>
            </a:r>
            <a:r>
              <a:rPr lang="en-US" altLang="ko-KR" sz="2000" dirty="0"/>
              <a:t>– </a:t>
            </a:r>
            <a:r>
              <a:rPr lang="ko-KR" altLang="en-US" sz="2000" dirty="0"/>
              <a:t>대리 이상 </a:t>
            </a:r>
            <a:r>
              <a:rPr lang="ko-KR" altLang="en-US" sz="2000" dirty="0" err="1"/>
              <a:t>접속시</a:t>
            </a:r>
            <a:endParaRPr lang="en-US" altLang="en-US" sz="2000" dirty="0"/>
          </a:p>
        </p:txBody>
      </p:sp>
      <p:pic>
        <p:nvPicPr>
          <p:cNvPr id="9" name="그림 8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47" y="1718247"/>
            <a:ext cx="8280000" cy="4627804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616982"/>
              </p:ext>
            </p:extLst>
          </p:nvPr>
        </p:nvGraphicFramePr>
        <p:xfrm>
          <a:off x="9092847" y="1718247"/>
          <a:ext cx="2594707" cy="46278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662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397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일정관리 첫 화면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관리자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2660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달력으로 한눈에 일정 확인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397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예약 리스트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47111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편한 관리를 위해 목록으로 따로 보여줌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397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47111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날짜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작성자로 검색하여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편한 관리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397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삭제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7111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달력에 추가된 타이틀 클릭해서 각각 수정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삭제 가능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3397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  <a:tr h="42660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8073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117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3081293" cy="1060042"/>
            <a:chOff x="709468" y="346724"/>
            <a:chExt cx="2753399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75339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일정관리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759869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/>
              <a:t>사내일정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상세조회</a:t>
            </a:r>
            <a:endParaRPr lang="en-US" altLang="en-US" sz="2000" dirty="0"/>
          </a:p>
        </p:txBody>
      </p:sp>
      <p:pic>
        <p:nvPicPr>
          <p:cNvPr id="9" name="그림 8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47" y="1718247"/>
            <a:ext cx="8280000" cy="4627804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596349"/>
              </p:ext>
            </p:extLst>
          </p:nvPr>
        </p:nvGraphicFramePr>
        <p:xfrm>
          <a:off x="9092847" y="1718247"/>
          <a:ext cx="2594707" cy="4627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일정 상세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관리자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등록된 일정을 클릭하면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상세내용창이 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삭제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개별로 수정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삭제 가능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삭제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사원에게는 보이지 않음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8073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117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3081293" cy="1060042"/>
            <a:chOff x="709468" y="346724"/>
            <a:chExt cx="2753399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75339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일정관리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759869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/>
              <a:t>사내일정</a:t>
            </a:r>
            <a:r>
              <a:rPr lang="ko-KR" altLang="en-US" sz="2000" dirty="0"/>
              <a:t> 수정</a:t>
            </a:r>
            <a:endParaRPr lang="en-US" altLang="en-US" sz="2000" dirty="0"/>
          </a:p>
        </p:txBody>
      </p:sp>
      <p:pic>
        <p:nvPicPr>
          <p:cNvPr id="9" name="그림 8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47" y="1718247"/>
            <a:ext cx="8280000" cy="462960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9417493"/>
              </p:ext>
            </p:extLst>
          </p:nvPr>
        </p:nvGraphicFramePr>
        <p:xfrm>
          <a:off x="9092847" y="1718247"/>
          <a:ext cx="2594707" cy="4627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스케줄 수정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관리자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버튼을 클릭하면 </a:t>
                      </a:r>
                      <a:endParaRPr lang="en-US" altLang="ko-KR" sz="1200" b="1" baseline="0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입력이 가능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8073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117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3167855" cy="1060042"/>
            <a:chOff x="709468" y="346724"/>
            <a:chExt cx="2830748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830748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업무 공유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759869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/>
              <a:t>업무공유</a:t>
            </a:r>
            <a:r>
              <a:rPr lang="ko-KR" altLang="en-US" sz="2000" dirty="0"/>
              <a:t> 리스트</a:t>
            </a:r>
            <a:endParaRPr lang="en-US" altLang="en-US" sz="2000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389873"/>
              </p:ext>
            </p:extLst>
          </p:nvPr>
        </p:nvGraphicFramePr>
        <p:xfrm>
          <a:off x="9092847" y="1718248"/>
          <a:ext cx="2594707" cy="462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7485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349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업무 공유 목록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첫화면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9539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각각 부서에 맞는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공유 목록이 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349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53470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 번호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글쓴이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제목으로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분류해서 검색 가능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349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3349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349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2058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3349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  <a:tr h="42058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8073659"/>
                  </a:ext>
                </a:extLst>
              </a:tr>
            </a:tbl>
          </a:graphicData>
        </a:graphic>
      </p:graphicFrame>
      <p:pic>
        <p:nvPicPr>
          <p:cNvPr id="10" name="그림 9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12847" y="1718247"/>
            <a:ext cx="8280000" cy="463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17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3167855" cy="1060042"/>
            <a:chOff x="709468" y="346724"/>
            <a:chExt cx="2830748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830748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업무 공유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3759869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/>
              <a:t>업무공유</a:t>
            </a:r>
            <a:r>
              <a:rPr lang="ko-KR" altLang="en-US" sz="2000" dirty="0"/>
              <a:t> 등록</a:t>
            </a:r>
            <a:endParaRPr lang="en-US" altLang="en-US" sz="2000" dirty="0"/>
          </a:p>
        </p:txBody>
      </p:sp>
      <p:pic>
        <p:nvPicPr>
          <p:cNvPr id="13" name="그림 12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47" y="1718247"/>
            <a:ext cx="8280000" cy="4629600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370624"/>
              </p:ext>
            </p:extLst>
          </p:nvPr>
        </p:nvGraphicFramePr>
        <p:xfrm>
          <a:off x="9092847" y="1718247"/>
          <a:ext cx="2594707" cy="4627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업무 등록 작성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목록에서 글쓰기 버튼을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누르면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등록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빈칸을 다 채우고 등록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8073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872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3167855" cy="1060042"/>
            <a:chOff x="709468" y="346724"/>
            <a:chExt cx="2830748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830748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업무 공유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759869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/>
              <a:t>업무공유</a:t>
            </a:r>
            <a:r>
              <a:rPr lang="ko-KR" altLang="en-US" sz="2000" dirty="0"/>
              <a:t> 댓글 등록</a:t>
            </a:r>
            <a:endParaRPr lang="en-US" altLang="en-US" sz="2000" dirty="0"/>
          </a:p>
        </p:txBody>
      </p:sp>
      <p:pic>
        <p:nvPicPr>
          <p:cNvPr id="9" name="그림 8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47" y="1718247"/>
            <a:ext cx="8280000" cy="4627804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871212"/>
              </p:ext>
            </p:extLst>
          </p:nvPr>
        </p:nvGraphicFramePr>
        <p:xfrm>
          <a:off x="9092847" y="1718247"/>
          <a:ext cx="2594707" cy="4627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6468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1906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업무 공유 상세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64685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목록에서 제목을 클릭하면 각각의 업무 상세 페이지로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1906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댓글 목록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190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각 글에 댓글 등록 가능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1906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6184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1906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0062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31906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  <a:tr h="40062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8073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885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305054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다이어그램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42942" y="1495378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출퇴근내역</a:t>
            </a:r>
            <a:endParaRPr lang="en-US" altLang="ko-KR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3" name="Picture 2" descr="C:\Users\CHAEHYOWON\git\useful\Useful\UML\ClassDiagram\Commut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891971"/>
            <a:ext cx="9981583" cy="477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94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3167855" cy="1060042"/>
            <a:chOff x="709468" y="346724"/>
            <a:chExt cx="2830748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830748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업무 공유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759869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/>
              <a:t>업무공유</a:t>
            </a:r>
            <a:r>
              <a:rPr lang="ko-KR" altLang="en-US" sz="2000" dirty="0"/>
              <a:t> 글 수정</a:t>
            </a:r>
            <a:endParaRPr lang="en-US" altLang="en-US" sz="2000" dirty="0"/>
          </a:p>
        </p:txBody>
      </p:sp>
      <p:pic>
        <p:nvPicPr>
          <p:cNvPr id="9" name="그림 8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47" y="1718247"/>
            <a:ext cx="8280000" cy="4627804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016781"/>
              </p:ext>
            </p:extLst>
          </p:nvPr>
        </p:nvGraphicFramePr>
        <p:xfrm>
          <a:off x="9092847" y="1718247"/>
          <a:ext cx="2594707" cy="4627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업무 공유 상세 수정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삭제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본인이 작성한 글일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경우만</a:t>
                      </a:r>
                      <a:endParaRPr lang="en-US" altLang="ko-KR" sz="1200" b="1" baseline="0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삭제 버튼이 뜸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8073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885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315057" cy="1060042"/>
            <a:chOff x="709468" y="346724"/>
            <a:chExt cx="2068700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068700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err="1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이슈및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해결책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507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009064"/>
              </p:ext>
            </p:extLst>
          </p:nvPr>
        </p:nvGraphicFramePr>
        <p:xfrm>
          <a:off x="2512291" y="2403762"/>
          <a:ext cx="7167418" cy="3461328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052488">
                  <a:extLst>
                    <a:ext uri="{9D8B030D-6E8A-4147-A177-3AD203B41FA5}">
                      <a16:colId xmlns:a16="http://schemas.microsoft.com/office/drawing/2014/main" xmlns="" val="692494904"/>
                    </a:ext>
                  </a:extLst>
                </a:gridCol>
                <a:gridCol w="5114930">
                  <a:extLst>
                    <a:ext uri="{9D8B030D-6E8A-4147-A177-3AD203B41FA5}">
                      <a16:colId xmlns:a16="http://schemas.microsoft.com/office/drawing/2014/main" xmlns="" val="735553972"/>
                    </a:ext>
                  </a:extLst>
                </a:gridCol>
              </a:tblGrid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보안의 취약성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비밀번호 </a:t>
                      </a:r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저장시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암호화 처리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05597337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에러페이지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Spring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의 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error-page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를 사용하여 부드러운 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UI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제공함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71617744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메일발송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별도의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SMTP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서버를 구축하려 했으나 구글메일서비스로 대체 구현함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1235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885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315057" cy="1060042"/>
            <a:chOff x="709468" y="346724"/>
            <a:chExt cx="2068700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068700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이슈및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해결책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507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280594"/>
              </p:ext>
            </p:extLst>
          </p:nvPr>
        </p:nvGraphicFramePr>
        <p:xfrm>
          <a:off x="2512291" y="2199920"/>
          <a:ext cx="7167418" cy="3461328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052488">
                  <a:extLst>
                    <a:ext uri="{9D8B030D-6E8A-4147-A177-3AD203B41FA5}">
                      <a16:colId xmlns:a16="http://schemas.microsoft.com/office/drawing/2014/main" xmlns="" val="692494904"/>
                    </a:ext>
                  </a:extLst>
                </a:gridCol>
                <a:gridCol w="5114930">
                  <a:extLst>
                    <a:ext uri="{9D8B030D-6E8A-4147-A177-3AD203B41FA5}">
                      <a16:colId xmlns:a16="http://schemas.microsoft.com/office/drawing/2014/main" xmlns="" val="735553972"/>
                    </a:ext>
                  </a:extLst>
                </a:gridCol>
              </a:tblGrid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일관성있는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스타일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각각의 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CSS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를 적용하여 디자인에 차이가 있었지만 회의를 통해 기준을 세워서 해결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05597337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업로드된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파일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동기화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업로드 폴더를 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SVN(</a:t>
                      </a:r>
                      <a:r>
                        <a:rPr lang="en-US" altLang="ko-KR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git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폴더로 </a:t>
                      </a:r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변경처리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71617744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팀원별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진행상황 파악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Git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이용</a:t>
                      </a:r>
                      <a:r>
                        <a:rPr lang="ko-KR" altLang="en-US" b="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활성화 및 </a:t>
                      </a:r>
                      <a:r>
                        <a:rPr lang="en-US" altLang="ko-KR" b="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scrum</a:t>
                      </a:r>
                      <a:r>
                        <a:rPr lang="ko-KR" altLang="en-US" b="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을 적극 활용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1235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885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1199366" cy="1060042"/>
            <a:chOff x="709468" y="346724"/>
            <a:chExt cx="1071736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071736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느낀점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507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947436"/>
              </p:ext>
            </p:extLst>
          </p:nvPr>
        </p:nvGraphicFramePr>
        <p:xfrm>
          <a:off x="1904628" y="1988840"/>
          <a:ext cx="8511852" cy="4310289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437485">
                  <a:extLst>
                    <a:ext uri="{9D8B030D-6E8A-4147-A177-3AD203B41FA5}">
                      <a16:colId xmlns:a16="http://schemas.microsoft.com/office/drawing/2014/main" xmlns="" val="692494904"/>
                    </a:ext>
                  </a:extLst>
                </a:gridCol>
                <a:gridCol w="6074367">
                  <a:extLst>
                    <a:ext uri="{9D8B030D-6E8A-4147-A177-3AD203B41FA5}">
                      <a16:colId xmlns:a16="http://schemas.microsoft.com/office/drawing/2014/main" xmlns="" val="735553972"/>
                    </a:ext>
                  </a:extLst>
                </a:gridCol>
              </a:tblGrid>
              <a:tr h="18354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채효원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프로젝트를 하면서 회의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팀원들간의 협업이 중요하다는 것을 느꼈다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맡은 부분에 대한 임무를 수행하면서 모르는 부분들이 많았다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그래서 팀원들에게 물어보는 일이 많았고 팀원들에게 너무 미안했다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이번 프로젝트를 하면서 아직 나에게 </a:t>
                      </a:r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부족한것이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많고 더 많이 공부해야겠다고 생각했다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endParaRPr lang="ko-KR" altLang="en-US" b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05597337"/>
                  </a:ext>
                </a:extLst>
              </a:tr>
              <a:tr h="12189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박지혜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프로젝트를 하면서 아직 모르는 기술들이 </a:t>
                      </a:r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많다는것을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느꼈고 우리가 </a:t>
                      </a:r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배운건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정말 필요하고 중요한 기초였고 아직 </a:t>
                      </a:r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공부할게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많다고 느꼈다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71617744"/>
                  </a:ext>
                </a:extLst>
              </a:tr>
              <a:tr h="12558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안선영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중요 순위를 제대로 파악하지 못하고 중요도가 낮은 부분에 시간을 너무 들여서 최소한의 기능밖에 구현 못한 것이 너무 아쉽다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팀워크의 중요성과 시간 분배를 잘해서 계획을 잘 실행해야 하는 중요성을 배웠다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 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1235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777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1199366" cy="1060042"/>
            <a:chOff x="709468" y="346724"/>
            <a:chExt cx="1071736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071736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느낀점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507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306363"/>
              </p:ext>
            </p:extLst>
          </p:nvPr>
        </p:nvGraphicFramePr>
        <p:xfrm>
          <a:off x="1908834" y="2348880"/>
          <a:ext cx="8747669" cy="3456384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2505014">
                  <a:extLst>
                    <a:ext uri="{9D8B030D-6E8A-4147-A177-3AD203B41FA5}">
                      <a16:colId xmlns:a16="http://schemas.microsoft.com/office/drawing/2014/main" xmlns="" val="692494904"/>
                    </a:ext>
                  </a:extLst>
                </a:gridCol>
                <a:gridCol w="6242655">
                  <a:extLst>
                    <a:ext uri="{9D8B030D-6E8A-4147-A177-3AD203B41FA5}">
                      <a16:colId xmlns:a16="http://schemas.microsoft.com/office/drawing/2014/main" xmlns="" val="735553972"/>
                    </a:ext>
                  </a:extLst>
                </a:gridCol>
              </a:tblGrid>
              <a:tr h="16830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이대원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실제 상용화된 그룹웨어에는 미치지 못하지만 그</a:t>
                      </a:r>
                      <a:r>
                        <a:rPr lang="ko-KR" altLang="en-US" b="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초석을 </a:t>
                      </a:r>
                      <a:r>
                        <a:rPr lang="ko-KR" altLang="en-US" b="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다질만한</a:t>
                      </a:r>
                      <a:r>
                        <a:rPr lang="ko-KR" altLang="en-US" b="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프로젝트를 완수한 것으로 만족하지만</a:t>
                      </a:r>
                      <a:r>
                        <a:rPr lang="en-US" altLang="ko-KR" b="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b="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설계 </a:t>
                      </a:r>
                      <a:r>
                        <a:rPr lang="ko-KR" altLang="en-US" b="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오류등으로</a:t>
                      </a:r>
                      <a:r>
                        <a:rPr lang="ko-KR" altLang="en-US" b="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불필요한 시간 소요가 </a:t>
                      </a:r>
                      <a:r>
                        <a:rPr lang="ko-KR" altLang="en-US" b="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많았던게</a:t>
                      </a:r>
                      <a:r>
                        <a:rPr lang="ko-KR" altLang="en-US" b="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아쉬웠다</a:t>
                      </a:r>
                      <a:r>
                        <a:rPr lang="en-US" altLang="ko-KR" b="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05597337"/>
                  </a:ext>
                </a:extLst>
              </a:tr>
              <a:tr h="17733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전성원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상용 그룹웨어와 같은 기능을 하고 싶었지만 시간이 부족하여 핵심일 것같은 거만 기능을 </a:t>
                      </a:r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한게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아쉽고 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SMTP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와 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RTMP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를 활용 못해본 것이 아쉽습니다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71617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085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1537600" cy="1060042"/>
            <a:chOff x="709468" y="346724"/>
            <a:chExt cx="1373977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7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활동사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진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507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189" y="1508317"/>
            <a:ext cx="7763621" cy="514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7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0"/>
            <a:ext cx="12144092" cy="6858000"/>
            <a:chOff x="0" y="0"/>
            <a:chExt cx="12144092" cy="6858000"/>
          </a:xfrm>
        </p:grpSpPr>
        <p:sp>
          <p:nvSpPr>
            <p:cNvPr id="23" name="직사각형 22"/>
            <p:cNvSpPr/>
            <p:nvPr/>
          </p:nvSpPr>
          <p:spPr>
            <a:xfrm>
              <a:off x="0" y="0"/>
              <a:ext cx="6096000" cy="685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845408" y="2966465"/>
              <a:ext cx="25971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 smtClean="0">
                  <a:ln>
                    <a:solidFill>
                      <a:srgbClr val="B0D2D3">
                        <a:alpha val="20000"/>
                      </a:srgb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감사합니</a:t>
              </a:r>
              <a:r>
                <a:rPr lang="ko-KR" altLang="en-US" sz="4000" dirty="0">
                  <a:ln>
                    <a:solidFill>
                      <a:srgbClr val="B0D2D3">
                        <a:alpha val="20000"/>
                      </a:srgb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다</a:t>
              </a:r>
              <a:endParaRPr lang="ko-KR" altLang="en-US" sz="4000" dirty="0">
                <a:ln>
                  <a:solidFill>
                    <a:srgbClr val="B0D2D3">
                      <a:alpha val="20000"/>
                    </a:srgb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1700" y="2587133"/>
              <a:ext cx="2552600" cy="168373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 rot="16200000">
              <a:off x="10816324" y="3321278"/>
              <a:ext cx="244009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tx1">
                        <a:lumMod val="75000"/>
                        <a:lumOff val="25000"/>
                        <a:alpha val="2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tx1">
                        <a:lumMod val="75000"/>
                        <a:lumOff val="25000"/>
                        <a:alpha val="2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tx1">
                        <a:lumMod val="75000"/>
                        <a:lumOff val="25000"/>
                        <a:alpha val="2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2016. All right reserved by </a:t>
              </a:r>
              <a:r>
                <a:rPr lang="en-US" altLang="ko-KR" sz="800" dirty="0" err="1">
                  <a:ln>
                    <a:solidFill>
                      <a:schemeClr val="tx1">
                        <a:lumMod val="75000"/>
                        <a:lumOff val="25000"/>
                        <a:alpha val="2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BiBook</a:t>
              </a:r>
              <a:r>
                <a:rPr lang="en-US" altLang="ko-KR" sz="800" dirty="0" smtClean="0">
                  <a:ln>
                    <a:solidFill>
                      <a:schemeClr val="tx1">
                        <a:lumMod val="75000"/>
                        <a:lumOff val="25000"/>
                        <a:alpha val="2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  <a:endPara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246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305054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다이어그램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83392" y="1495378"/>
            <a:ext cx="906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게시판</a:t>
            </a:r>
          </a:p>
        </p:txBody>
      </p:sp>
      <p:pic>
        <p:nvPicPr>
          <p:cNvPr id="12" name="Picture 2" descr="C:\Users\CHAEHYOWON\git\useful\Useful\UML\ClassDiagram\Board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047" y="1928454"/>
            <a:ext cx="9413905" cy="465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62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305054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다이어그램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83392" y="1495378"/>
            <a:ext cx="906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쪽지함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2" name="Picture 2" descr="C:\Users\CHAEHYOWON\git\useful\Useful\UML\ClassDiagram\Not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565" y="2132856"/>
            <a:ext cx="9892869" cy="458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62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305054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다이어그램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7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인사관리</a:t>
            </a:r>
          </a:p>
        </p:txBody>
      </p:sp>
      <p:pic>
        <p:nvPicPr>
          <p:cNvPr id="12" name="Picture 2" descr="C:\Users\CHAEHYOWON\git\useful\Useful\UML\ClassDiagram\Manager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43" y="1895488"/>
            <a:ext cx="10439913" cy="4778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62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305054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다이어그램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7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업무공유</a:t>
            </a:r>
          </a:p>
        </p:txBody>
      </p:sp>
      <p:pic>
        <p:nvPicPr>
          <p:cNvPr id="12" name="Picture 2" descr="C:\Users\CHAEHYOWON\git\useful\Useful\UML\ClassDiagram\Sharetask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483" y="2182310"/>
            <a:ext cx="9209034" cy="436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62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305054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다이어그램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7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사내일정</a:t>
            </a:r>
          </a:p>
        </p:txBody>
      </p:sp>
      <p:pic>
        <p:nvPicPr>
          <p:cNvPr id="12" name="Picture 2" descr="C:\Users\CHAEHYOWON\git\useful\Useful\UML\ClassDiagram\Schedul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785" y="2060848"/>
            <a:ext cx="9444430" cy="447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62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305054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다이어그램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42942" y="1495378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회의실예약</a:t>
            </a:r>
          </a:p>
        </p:txBody>
      </p:sp>
      <p:pic>
        <p:nvPicPr>
          <p:cNvPr id="13" name="Picture 2" descr="C:\Users\CHAEHYOWON\git\useful\Useful\UML\ClassDiagram\Meeting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605" y="1925115"/>
            <a:ext cx="9498790" cy="449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0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469952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USE-CASE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pic>
        <p:nvPicPr>
          <p:cNvPr id="13" name="Picture 10" descr="C:\Users\CHAEHYOWON\Desktop\Approval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980" y="2061497"/>
            <a:ext cx="8720039" cy="452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20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469952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USE-CASE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83392" y="1495378"/>
            <a:ext cx="906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조직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</a:t>
            </a:r>
          </a:p>
        </p:txBody>
      </p:sp>
      <p:pic>
        <p:nvPicPr>
          <p:cNvPr id="12" name="Picture 2" descr="C:\Users\CHAEHYOWON\Desktop\Organization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868" y="2823795"/>
            <a:ext cx="7434264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41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709468" y="157413"/>
            <a:ext cx="3430747" cy="1060042"/>
            <a:chOff x="709468" y="346724"/>
            <a:chExt cx="3065669" cy="612900"/>
          </a:xfrm>
        </p:grpSpPr>
        <p:sp>
          <p:nvSpPr>
            <p:cNvPr id="8" name="TextBox 7"/>
            <p:cNvSpPr txBox="1"/>
            <p:nvPr/>
          </p:nvSpPr>
          <p:spPr>
            <a:xfrm>
              <a:off x="709468" y="346724"/>
              <a:ext cx="306566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개발범위 및 주요기능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9468" y="692696"/>
              <a:ext cx="16507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5327201" y="3711051"/>
            <a:ext cx="153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그룹웨어</a:t>
            </a:r>
            <a:endParaRPr lang="ko-KR" altLang="en-US" sz="28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Picture 3" descr="D:\01.심플렉스업무\10.오피스관련_참조자료\일러스트아이콘모음(박하규)\com_homapp_1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0464" y="3285232"/>
            <a:ext cx="4318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97"/>
          <p:cNvSpPr txBox="1">
            <a:spLocks noChangeArrowheads="1"/>
          </p:cNvSpPr>
          <p:nvPr/>
        </p:nvSpPr>
        <p:spPr bwMode="auto">
          <a:xfrm>
            <a:off x="3807496" y="2420888"/>
            <a:ext cx="1066802" cy="459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전자결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재</a:t>
            </a:r>
            <a:endParaRPr lang="en-US" altLang="ko-KR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Text Box 97"/>
          <p:cNvSpPr txBox="1">
            <a:spLocks noChangeArrowheads="1"/>
          </p:cNvSpPr>
          <p:nvPr/>
        </p:nvSpPr>
        <p:spPr bwMode="auto">
          <a:xfrm>
            <a:off x="7846436" y="3785265"/>
            <a:ext cx="985868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웹 하드</a:t>
            </a:r>
            <a:endParaRPr lang="en-US" altLang="ko-KR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Text Box 97"/>
          <p:cNvSpPr txBox="1">
            <a:spLocks noChangeArrowheads="1"/>
          </p:cNvSpPr>
          <p:nvPr/>
        </p:nvSpPr>
        <p:spPr bwMode="auto">
          <a:xfrm>
            <a:off x="7488461" y="5241974"/>
            <a:ext cx="839787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회의실 예약</a:t>
            </a:r>
            <a:endParaRPr lang="en-US" altLang="ko-KR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 Box 97"/>
          <p:cNvSpPr txBox="1">
            <a:spLocks noChangeArrowheads="1"/>
          </p:cNvSpPr>
          <p:nvPr/>
        </p:nvSpPr>
        <p:spPr bwMode="auto">
          <a:xfrm>
            <a:off x="4378577" y="5907727"/>
            <a:ext cx="1277939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일정관리</a:t>
            </a:r>
            <a:endParaRPr lang="en-US" altLang="ko-KR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 Box 97"/>
          <p:cNvSpPr txBox="1">
            <a:spLocks noChangeArrowheads="1"/>
          </p:cNvSpPr>
          <p:nvPr/>
        </p:nvSpPr>
        <p:spPr bwMode="auto">
          <a:xfrm>
            <a:off x="3201068" y="4937393"/>
            <a:ext cx="839788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쪽지</a:t>
            </a:r>
            <a:endParaRPr lang="en-US" altLang="ko-KR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 Box 97"/>
          <p:cNvSpPr txBox="1">
            <a:spLocks noChangeArrowheads="1"/>
          </p:cNvSpPr>
          <p:nvPr/>
        </p:nvSpPr>
        <p:spPr bwMode="auto">
          <a:xfrm>
            <a:off x="5307800" y="2072838"/>
            <a:ext cx="1292256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전자게시판</a:t>
            </a:r>
            <a:endParaRPr lang="en-US" altLang="ko-KR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07768" y="1844824"/>
            <a:ext cx="630237" cy="642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85889" y="4514253"/>
            <a:ext cx="677863" cy="642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66871" y="5375915"/>
            <a:ext cx="531812" cy="53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15680" y="3137096"/>
            <a:ext cx="57467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656516" y="1581140"/>
            <a:ext cx="571500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276504" y="1951559"/>
            <a:ext cx="547688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97"/>
          <p:cNvSpPr txBox="1">
            <a:spLocks noChangeArrowheads="1"/>
          </p:cNvSpPr>
          <p:nvPr/>
        </p:nvSpPr>
        <p:spPr bwMode="auto">
          <a:xfrm>
            <a:off x="7079489" y="2489121"/>
            <a:ext cx="1104743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업무관리</a:t>
            </a:r>
            <a:endParaRPr lang="en-US" altLang="ko-KR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Text Box 97"/>
          <p:cNvSpPr txBox="1">
            <a:spLocks noChangeArrowheads="1"/>
          </p:cNvSpPr>
          <p:nvPr/>
        </p:nvSpPr>
        <p:spPr bwMode="auto">
          <a:xfrm>
            <a:off x="3071664" y="3723875"/>
            <a:ext cx="1144560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인사관리</a:t>
            </a:r>
            <a:endParaRPr lang="en-US" altLang="ko-KR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6003" y="4586261"/>
            <a:ext cx="630237" cy="642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268392" y="5407943"/>
            <a:ext cx="547688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97"/>
          <p:cNvSpPr txBox="1">
            <a:spLocks noChangeArrowheads="1"/>
          </p:cNvSpPr>
          <p:nvPr/>
        </p:nvSpPr>
        <p:spPr bwMode="auto">
          <a:xfrm>
            <a:off x="5951984" y="5907726"/>
            <a:ext cx="1439418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출퇴근관리</a:t>
            </a:r>
            <a:endParaRPr lang="en-US" altLang="ko-KR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566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469952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USE-CASE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83392" y="1495378"/>
            <a:ext cx="906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</a:t>
            </a:r>
          </a:p>
        </p:txBody>
      </p:sp>
      <p:pic>
        <p:nvPicPr>
          <p:cNvPr id="12" name="Picture 2" descr="C:\Users\CHAEHYOWON\Desktop\login Use Case Diagram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01" y="2913248"/>
            <a:ext cx="10245397" cy="228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41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469952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USE-CASE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42941" y="1495378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마이페이지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2" name="Picture 2" descr="C:\Users\CHAEHYOWON\Desktop\Mypage Use Case Diagram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931" y="2852937"/>
            <a:ext cx="8668137" cy="190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41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469952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USE-CASE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42941" y="1495378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출퇴근내역</a:t>
            </a:r>
          </a:p>
        </p:txBody>
      </p:sp>
      <p:pic>
        <p:nvPicPr>
          <p:cNvPr id="12" name="Picture 2" descr="C:\Users\CHAEHYOWON\Desktop\Commute Use Case Diagram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645" y="2898547"/>
            <a:ext cx="9566710" cy="301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41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469952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USE-CASE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83391" y="1495378"/>
            <a:ext cx="906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게시판</a:t>
            </a:r>
          </a:p>
        </p:txBody>
      </p:sp>
      <p:pic>
        <p:nvPicPr>
          <p:cNvPr id="12" name="Picture 2" descr="C:\Users\CHAEHYOWON\Desktop\Boardl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888" y="1895489"/>
            <a:ext cx="8234223" cy="459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41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469952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USE-CASE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인사관리</a:t>
            </a:r>
          </a:p>
        </p:txBody>
      </p:sp>
      <p:pic>
        <p:nvPicPr>
          <p:cNvPr id="12" name="Picture 2" descr="C:\Users\CHAEHYOWON\Desktop\Manager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618" y="1895488"/>
            <a:ext cx="8920764" cy="470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41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469952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USE-CASE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95378"/>
            <a:ext cx="1867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업무공유게시판</a:t>
            </a:r>
          </a:p>
        </p:txBody>
      </p:sp>
      <p:pic>
        <p:nvPicPr>
          <p:cNvPr id="12" name="Picture 2" descr="C:\Users\CHAEHYOWON\Desktop\업무공유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23" y="2348880"/>
            <a:ext cx="8893154" cy="295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41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469952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USE-CASE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사내일정</a:t>
            </a:r>
          </a:p>
        </p:txBody>
      </p:sp>
      <p:pic>
        <p:nvPicPr>
          <p:cNvPr id="12" name="Picture 2" descr="C:\Users\CHAEHYOWON\Desktop\사내일정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736" y="2614213"/>
            <a:ext cx="8010527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41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469952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USE-CASE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95378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회의실예약</a:t>
            </a:r>
          </a:p>
        </p:txBody>
      </p:sp>
      <p:pic>
        <p:nvPicPr>
          <p:cNvPr id="12" name="Picture 2" descr="C:\Users\CHAEHYOWON\Desktop\회의실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176" y="1921311"/>
            <a:ext cx="8169647" cy="426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41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128838" y="2979443"/>
            <a:ext cx="79343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상급자에게 보고할 문서를 작성하여 결재를 상신함</a:t>
            </a:r>
            <a:endParaRPr lang="en-US" altLang="ko-KR" sz="1800" dirty="0"/>
          </a:p>
          <a:p>
            <a:pPr marL="342891" indent="-342891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문서작성자</a:t>
            </a:r>
            <a:endParaRPr lang="en-US" altLang="ko-KR" sz="1800" dirty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사원으로 로그인하여야함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사원의 직책이 사장이 아니어야 함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 제목과 문서 내용 중 빈 곳이 없는지 검사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수신부서에 따른 다음결재자 조회가 필요함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2209800" y="1988840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결재문서작성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결재문서작성</a:t>
            </a:r>
            <a:endParaRPr lang="en-US" altLang="en-US" sz="2000" dirty="0"/>
          </a:p>
        </p:txBody>
      </p:sp>
      <p:sp>
        <p:nvSpPr>
          <p:cNvPr id="27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4361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128838" y="2780928"/>
            <a:ext cx="793432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시나리오</a:t>
            </a:r>
          </a:p>
          <a:p>
            <a:r>
              <a:rPr lang="en-US" altLang="ko-KR" dirty="0"/>
              <a:t>- </a:t>
            </a:r>
            <a:r>
              <a:rPr lang="ko-KR" altLang="en-US" dirty="0" err="1"/>
              <a:t>결재문서의</a:t>
            </a:r>
            <a:r>
              <a:rPr lang="ko-KR" altLang="en-US" dirty="0"/>
              <a:t> 제목과 문서내용을 입력</a:t>
            </a:r>
          </a:p>
          <a:p>
            <a:r>
              <a:rPr lang="en-US" altLang="ko-KR" dirty="0"/>
              <a:t>- </a:t>
            </a:r>
            <a:r>
              <a:rPr lang="ko-KR" altLang="en-US" dirty="0" err="1"/>
              <a:t>수신부서를</a:t>
            </a:r>
            <a:r>
              <a:rPr lang="ko-KR" altLang="en-US" dirty="0"/>
              <a:t> 선택</a:t>
            </a:r>
            <a:r>
              <a:rPr lang="en-US" altLang="ko-KR" dirty="0"/>
              <a:t>(</a:t>
            </a:r>
            <a:r>
              <a:rPr lang="ko-KR" altLang="en-US" dirty="0" err="1"/>
              <a:t>우리부서</a:t>
            </a:r>
            <a:r>
              <a:rPr lang="en-US" altLang="ko-KR" dirty="0"/>
              <a:t>/</a:t>
            </a:r>
            <a:r>
              <a:rPr lang="ko-KR" altLang="en-US" dirty="0" err="1"/>
              <a:t>타부서</a:t>
            </a:r>
            <a:r>
              <a:rPr lang="en-US" altLang="ko-KR" dirty="0"/>
              <a:t>/</a:t>
            </a:r>
            <a:r>
              <a:rPr lang="ko-KR" altLang="en-US" dirty="0" err="1"/>
              <a:t>전체부서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en-US" altLang="ko-KR" dirty="0"/>
              <a:t>- </a:t>
            </a:r>
            <a:r>
              <a:rPr lang="ko-KR" altLang="en-US" dirty="0"/>
              <a:t>필요에 따라 첨부파일 업로드</a:t>
            </a:r>
          </a:p>
          <a:p>
            <a:r>
              <a:rPr lang="en-US" altLang="ko-KR" dirty="0"/>
              <a:t>- </a:t>
            </a:r>
            <a:r>
              <a:rPr lang="ko-KR" altLang="en-US" dirty="0" err="1"/>
              <a:t>다음결재자</a:t>
            </a:r>
            <a:r>
              <a:rPr lang="ko-KR" altLang="en-US" dirty="0"/>
              <a:t> 정보 출력하며 문서등록여부 확인</a:t>
            </a:r>
          </a:p>
          <a:p>
            <a:r>
              <a:rPr lang="en-US" altLang="ko-KR" dirty="0"/>
              <a:t>- </a:t>
            </a:r>
            <a:r>
              <a:rPr lang="ko-KR" altLang="en-US" dirty="0" err="1"/>
              <a:t>유스케이스</a:t>
            </a:r>
            <a:r>
              <a:rPr lang="ko-KR" altLang="en-US" dirty="0"/>
              <a:t> 종료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  <a:p>
            <a:r>
              <a:rPr lang="en-US" altLang="ko-KR" dirty="0"/>
              <a:t>6. </a:t>
            </a:r>
            <a:r>
              <a:rPr lang="ko-KR" altLang="en-US" dirty="0"/>
              <a:t>대안시나리오</a:t>
            </a:r>
          </a:p>
          <a:p>
            <a:r>
              <a:rPr lang="en-US" altLang="ko-KR" dirty="0"/>
              <a:t>- </a:t>
            </a:r>
            <a:r>
              <a:rPr lang="ko-KR" altLang="en-US" dirty="0" err="1"/>
              <a:t>로그인이</a:t>
            </a:r>
            <a:r>
              <a:rPr lang="ko-KR" altLang="en-US" dirty="0"/>
              <a:t> 안 되어있을 경우 로그인창으로 이동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로그인 </a:t>
            </a:r>
            <a:r>
              <a:rPr lang="ko-KR" altLang="en-US" dirty="0" err="1"/>
              <a:t>완료후</a:t>
            </a:r>
            <a:r>
              <a:rPr lang="ko-KR" altLang="en-US" dirty="0"/>
              <a:t> 요청했던 페이지로 되돌아옴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입력이 덜 된 곳이 있으면 </a:t>
            </a:r>
            <a:r>
              <a:rPr lang="ko-KR" altLang="en-US" dirty="0" err="1"/>
              <a:t>알림메시지</a:t>
            </a:r>
            <a:r>
              <a:rPr lang="ko-KR" altLang="en-US" dirty="0"/>
              <a:t> 출력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  <a:p>
            <a:r>
              <a:rPr lang="en-US" altLang="ko-KR" dirty="0"/>
              <a:t>7. </a:t>
            </a:r>
            <a:r>
              <a:rPr lang="ko-KR" altLang="en-US" dirty="0"/>
              <a:t>비기능적요구사항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없음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2209800" y="1988840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결재문서작성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결재문서작성</a:t>
            </a:r>
            <a:endParaRPr lang="en-US" altLang="en-US" sz="2000" dirty="0"/>
          </a:p>
        </p:txBody>
      </p:sp>
      <p:sp>
        <p:nvSpPr>
          <p:cNvPr id="27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5082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709468" y="157413"/>
            <a:ext cx="1537600" cy="1060042"/>
            <a:chOff x="709468" y="346724"/>
            <a:chExt cx="1373978" cy="612900"/>
          </a:xfrm>
        </p:grpSpPr>
        <p:sp>
          <p:nvSpPr>
            <p:cNvPr id="8" name="TextBox 7"/>
            <p:cNvSpPr txBox="1"/>
            <p:nvPr/>
          </p:nvSpPr>
          <p:spPr>
            <a:xfrm>
              <a:off x="709468" y="346724"/>
              <a:ext cx="1373978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조직구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성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9468" y="692696"/>
              <a:ext cx="16507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74297"/>
              </p:ext>
            </p:extLst>
          </p:nvPr>
        </p:nvGraphicFramePr>
        <p:xfrm>
          <a:off x="1271464" y="1988840"/>
          <a:ext cx="9988496" cy="395823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0361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9523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521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>
                          <a:latin typeface="나눔고딕 ExtraBold" pitchFamily="50" charset="-127"/>
                          <a:ea typeface="나눔고딕 ExtraBold" pitchFamily="50" charset="-127"/>
                        </a:rPr>
                        <a:t>조원</a:t>
                      </a:r>
                      <a:endParaRPr lang="ko-KR" altLang="en-US" sz="1900" dirty="0"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>
                          <a:latin typeface="나눔고딕 ExtraBold" pitchFamily="50" charset="-127"/>
                          <a:ea typeface="나눔고딕 ExtraBold" pitchFamily="50" charset="-127"/>
                        </a:rPr>
                        <a:t>역할</a:t>
                      </a:r>
                      <a:endParaRPr lang="ko-KR" altLang="en-US" sz="1900" b="1" dirty="0"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612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채효원</a:t>
                      </a:r>
                      <a:endParaRPr lang="ko-KR" altLang="en-US" sz="19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조장</a:t>
                      </a:r>
                      <a:r>
                        <a:rPr lang="en-US" altLang="ko-KR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스크럼</a:t>
                      </a:r>
                      <a:r>
                        <a:rPr lang="ko-KR" altLang="en-US" sz="19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마스터</a:t>
                      </a:r>
                      <a:r>
                        <a:rPr lang="en-US" altLang="ko-KR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로그인</a:t>
                      </a:r>
                      <a:r>
                        <a:rPr lang="en-US" altLang="ko-KR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출퇴근내역</a:t>
                      </a:r>
                      <a:r>
                        <a:rPr lang="en-US" altLang="ko-KR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,</a:t>
                      </a:r>
                      <a:r>
                        <a:rPr lang="en-US" altLang="ko-KR" sz="19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900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마이페이지</a:t>
                      </a:r>
                      <a:r>
                        <a:rPr lang="en-US" altLang="ko-KR" sz="19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9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암호화</a:t>
                      </a:r>
                      <a:endParaRPr lang="ko-KR" altLang="en-US" sz="19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612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이대원</a:t>
                      </a:r>
                      <a:endParaRPr lang="ko-KR" altLang="en-US" sz="19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요구분석 및 설계</a:t>
                      </a:r>
                      <a:r>
                        <a:rPr lang="en-US" altLang="ko-KR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협업시스템 총괄</a:t>
                      </a:r>
                      <a:r>
                        <a:rPr lang="en-US" altLang="ko-KR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,</a:t>
                      </a:r>
                      <a:r>
                        <a:rPr lang="en-US" altLang="ko-KR" sz="19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전자결재</a:t>
                      </a:r>
                      <a:r>
                        <a:rPr lang="en-US" altLang="ko-KR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조직도</a:t>
                      </a:r>
                      <a:r>
                        <a:rPr lang="en-US" altLang="ko-KR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,</a:t>
                      </a:r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메인</a:t>
                      </a:r>
                      <a:endParaRPr lang="ko-KR" altLang="en-US" sz="19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612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안선영</a:t>
                      </a:r>
                      <a:endParaRPr lang="ko-KR" altLang="en-US" sz="19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게시판</a:t>
                      </a:r>
                      <a:r>
                        <a:rPr lang="en-US" altLang="ko-KR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회의실 예약 및 관리</a:t>
                      </a:r>
                      <a:r>
                        <a:rPr lang="en-US" altLang="ko-KR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,</a:t>
                      </a:r>
                      <a:r>
                        <a:rPr lang="en-US" altLang="ko-KR" sz="19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9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일정관리</a:t>
                      </a:r>
                      <a:endParaRPr lang="ko-KR" altLang="en-US" sz="19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612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박지혜</a:t>
                      </a:r>
                      <a:endParaRPr lang="ko-KR" altLang="en-US" sz="19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인사관리</a:t>
                      </a:r>
                      <a:r>
                        <a:rPr lang="en-US" altLang="ko-KR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,  </a:t>
                      </a:r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급여관리</a:t>
                      </a:r>
                      <a:r>
                        <a:rPr lang="en-US" altLang="ko-KR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,  </a:t>
                      </a:r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근태관리</a:t>
                      </a:r>
                      <a:r>
                        <a:rPr lang="en-US" altLang="ko-KR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재직증명서</a:t>
                      </a:r>
                      <a:endParaRPr lang="ko-KR" altLang="en-US" sz="19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612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전성원</a:t>
                      </a:r>
                      <a:endParaRPr lang="ko-KR" altLang="en-US" sz="19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DB</a:t>
                      </a:r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관리</a:t>
                      </a:r>
                      <a:r>
                        <a:rPr lang="en-US" altLang="ko-KR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게시판</a:t>
                      </a:r>
                      <a:r>
                        <a:rPr lang="en-US" altLang="ko-KR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,</a:t>
                      </a:r>
                      <a:r>
                        <a:rPr lang="en-US" altLang="ko-KR" sz="19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9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쪽지함</a:t>
                      </a:r>
                      <a:endParaRPr lang="ko-KR" altLang="en-US" sz="19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863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279576" y="2893000"/>
            <a:ext cx="8791698" cy="3139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상급자</a:t>
            </a:r>
            <a:r>
              <a:rPr lang="en-US" altLang="ko-KR" sz="1800" dirty="0"/>
              <a:t>(</a:t>
            </a:r>
            <a:r>
              <a:rPr lang="ko-KR" altLang="en-US" sz="1800" dirty="0"/>
              <a:t>결재자</a:t>
            </a:r>
            <a:r>
              <a:rPr lang="en-US" altLang="ko-KR" sz="1800" dirty="0"/>
              <a:t>)</a:t>
            </a:r>
            <a:r>
              <a:rPr lang="ko-KR" altLang="en-US" sz="1800" dirty="0"/>
              <a:t>로부터 결재가 반려된 문서를 수정하고 다시 </a:t>
            </a:r>
            <a:r>
              <a:rPr lang="ko-KR" altLang="en-US" sz="1800" dirty="0" smtClean="0"/>
              <a:t>결재를  </a:t>
            </a:r>
            <a:r>
              <a:rPr lang="ko-KR" altLang="en-US" sz="1800" dirty="0" err="1" smtClean="0"/>
              <a:t>상신함</a:t>
            </a:r>
            <a:endParaRPr lang="en-US" altLang="ko-KR" sz="1800" dirty="0" smtClean="0"/>
          </a:p>
          <a:p>
            <a:pPr marL="342891" indent="-342891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문서작성자</a:t>
            </a:r>
            <a:endParaRPr lang="en-US" altLang="ko-KR" sz="1800" dirty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 문서의 작성자로 로그인 하여야 함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 문서의 결재 진행 상태가 반려이어야 함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 제목과 문서내용 중 빈 곳이 없는지 검사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수신부서에 따른 다음결재자 조회가 필요함</a:t>
            </a: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결재문서수정</a:t>
            </a:r>
            <a:endParaRPr lang="en-US" altLang="en-US" sz="2000" dirty="0"/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2812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28838" y="2708920"/>
            <a:ext cx="793432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결재문서의 제목과 문서내용을 수정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필요에 따라 첨부파일 업로드 </a:t>
            </a:r>
            <a:r>
              <a:rPr lang="en-US" altLang="ko-KR" sz="1800" dirty="0"/>
              <a:t>(</a:t>
            </a:r>
            <a:r>
              <a:rPr lang="ko-KR" altLang="en-US" sz="1800" dirty="0"/>
              <a:t>첨부파일 갱신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첨부파일 갱신여부 확인 메시지 출력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다음결재자 정보 출력하며 문서등록여부 확인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로그인 창으로 이동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로그인 완료 후 요청했던 페이지로 되돌아옴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입력이 덜 된 곳이 있으면 알림 메시지 출력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55907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결재문서수정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결재문서수정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2886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28838" y="2887178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상급자</a:t>
            </a:r>
            <a:r>
              <a:rPr lang="en-US" altLang="ko-KR" sz="1800" dirty="0"/>
              <a:t>(</a:t>
            </a:r>
            <a:r>
              <a:rPr lang="ko-KR" altLang="en-US" sz="1800" dirty="0"/>
              <a:t>결재자</a:t>
            </a:r>
            <a:r>
              <a:rPr lang="en-US" altLang="ko-KR" sz="1800" dirty="0"/>
              <a:t>)</a:t>
            </a:r>
            <a:r>
              <a:rPr lang="ko-KR" altLang="en-US" sz="1800" dirty="0"/>
              <a:t>로부터 결재가 반려된 문서를 삭제함</a:t>
            </a:r>
            <a:endParaRPr lang="en-US" altLang="ko-KR" sz="1800" dirty="0"/>
          </a:p>
          <a:p>
            <a:pPr marL="342891" indent="-342891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문서작성자</a:t>
            </a:r>
            <a:endParaRPr lang="en-US" altLang="ko-KR" sz="1800" dirty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 문서의 작성자로 로그인 하여야 함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 문서의 결재 진행 상태가 반려 상태여야 함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96579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결재문서삭제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결재문서삭제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8298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28838" y="2887182"/>
            <a:ext cx="79343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문서삭제 진행여부 확인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로그인 창으로 이동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로그인 완료 후 요청했던 페이지로 되돌아옴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입력이 덜 된 곳이 있으면 알림 메시지 출력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96579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결재문서삭제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결재문서삭제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8326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28838" y="2887182"/>
            <a:ext cx="793432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결재문서에 첨부파일을 업로드 함</a:t>
            </a:r>
            <a:endParaRPr lang="en-US" altLang="ko-KR" sz="1800" dirty="0"/>
          </a:p>
          <a:p>
            <a:pPr marL="342891" indent="-342891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문서작성자</a:t>
            </a:r>
            <a:endParaRPr lang="en-US" altLang="ko-KR" sz="1800" dirty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결재문서를 작성</a:t>
            </a:r>
            <a:r>
              <a:rPr lang="en-US" altLang="ko-KR" sz="1800" dirty="0"/>
              <a:t>/</a:t>
            </a:r>
            <a:r>
              <a:rPr lang="ko-KR" altLang="en-US" sz="1800" dirty="0"/>
              <a:t>수정 중이어야 함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96579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첨부파일업로드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첨부파일업로드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7517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28838" y="2887178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첨부하고자 하는 파일을 선택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최종적으로 문서 등록</a:t>
            </a:r>
            <a:r>
              <a:rPr lang="en-US" altLang="ko-KR" sz="1800" dirty="0"/>
              <a:t>/</a:t>
            </a:r>
            <a:r>
              <a:rPr lang="ko-KR" altLang="en-US" sz="1800" dirty="0"/>
              <a:t>수정 시 선택한 첨부파일 업로드 진행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96579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첨부파일업로드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첨부파일업로드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2592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28838" y="2887178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등록되어 있는 결재문서리스트를 조회하거나 문서의 </a:t>
            </a:r>
            <a:r>
              <a:rPr lang="ko-KR" altLang="en-US" sz="1800" dirty="0" smtClean="0"/>
              <a:t>세부내용을</a:t>
            </a:r>
            <a:endParaRPr lang="en-US" altLang="ko-KR" sz="1800" dirty="0" smtClean="0"/>
          </a:p>
          <a:p>
            <a:r>
              <a:rPr lang="ko-KR" altLang="en-US" sz="1800" dirty="0"/>
              <a:t> </a:t>
            </a:r>
            <a:r>
              <a:rPr lang="ko-KR" altLang="en-US" sz="1800" dirty="0" smtClean="0"/>
              <a:t>   조회함</a:t>
            </a:r>
            <a:endParaRPr lang="en-US" altLang="ko-KR" sz="1800" dirty="0"/>
          </a:p>
          <a:p>
            <a:pPr marL="342891" indent="-342891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문서작성자</a:t>
            </a:r>
            <a:r>
              <a:rPr lang="en-US" altLang="ko-KR" sz="1800" dirty="0"/>
              <a:t>, </a:t>
            </a:r>
            <a:r>
              <a:rPr lang="ko-KR" altLang="en-US" sz="1800" dirty="0"/>
              <a:t>결재자</a:t>
            </a:r>
            <a:endParaRPr lang="en-US" altLang="ko-KR" sz="1800" dirty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사원으로 로그인하여야함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키워드 검색 시 키워드 입력이 빈 곳이 없는지 검사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96579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결재문서조회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결재문서조회</a:t>
            </a:r>
            <a:endParaRPr lang="en-US" altLang="en-US" sz="2000" dirty="0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1387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28838" y="2477603"/>
            <a:ext cx="793432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검색 </a:t>
            </a:r>
            <a:r>
              <a:rPr lang="ko-KR" altLang="en-US" sz="1800" dirty="0"/>
              <a:t>조건</a:t>
            </a:r>
            <a:r>
              <a:rPr lang="en-US" altLang="ko-KR" sz="1800" dirty="0"/>
              <a:t>(</a:t>
            </a:r>
            <a:r>
              <a:rPr lang="ko-KR" altLang="en-US" sz="1800" dirty="0"/>
              <a:t>수신문서</a:t>
            </a:r>
            <a:r>
              <a:rPr lang="en-US" altLang="ko-KR" sz="1800" dirty="0"/>
              <a:t>/</a:t>
            </a:r>
            <a:r>
              <a:rPr lang="ko-KR" altLang="en-US" sz="1800" dirty="0"/>
              <a:t>결재진행중문서</a:t>
            </a:r>
            <a:r>
              <a:rPr lang="en-US" altLang="ko-KR" sz="1800" dirty="0"/>
              <a:t>/</a:t>
            </a:r>
            <a:r>
              <a:rPr lang="ko-KR" altLang="en-US" sz="1800" dirty="0"/>
              <a:t>내가 작성한 문서</a:t>
            </a:r>
            <a:r>
              <a:rPr lang="en-US" altLang="ko-KR" sz="1800" dirty="0"/>
              <a:t>/</a:t>
            </a:r>
            <a:r>
              <a:rPr lang="ko-KR" altLang="en-US" sz="1800" dirty="0"/>
              <a:t>내가 결재할 문서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에  </a:t>
            </a:r>
            <a:endParaRPr lang="en-US" altLang="ko-KR" sz="1800" dirty="0" smtClean="0"/>
          </a:p>
          <a:p>
            <a:r>
              <a:rPr lang="ko-KR" altLang="en-US" sz="1800" dirty="0" smtClean="0"/>
              <a:t>  따른 </a:t>
            </a:r>
            <a:r>
              <a:rPr lang="ko-KR" altLang="en-US" sz="1800" dirty="0"/>
              <a:t>문서리스트를 조회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추가적으로 </a:t>
            </a:r>
            <a:r>
              <a:rPr lang="ko-KR" altLang="en-US" sz="1800" dirty="0" err="1"/>
              <a:t>검색어</a:t>
            </a:r>
            <a:r>
              <a:rPr lang="ko-KR" altLang="en-US" sz="1800" dirty="0"/>
              <a:t> 입력을 하여 조회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세부내용을 보고자 하는 문서를 리스트에서 선택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세부내용 조회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로그인 창으로 이동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키워드 </a:t>
            </a:r>
            <a:r>
              <a:rPr lang="ko-KR" altLang="en-US" sz="1800" dirty="0" smtClean="0"/>
              <a:t>미 입력 후 </a:t>
            </a:r>
            <a:r>
              <a:rPr lang="ko-KR" altLang="en-US" sz="1800" dirty="0"/>
              <a:t>검색 요청 시 </a:t>
            </a:r>
            <a:r>
              <a:rPr lang="ko-KR" altLang="en-US" sz="1800" dirty="0" smtClean="0"/>
              <a:t>알림 메시지 </a:t>
            </a:r>
            <a:r>
              <a:rPr lang="ko-KR" altLang="en-US" sz="1800" dirty="0"/>
              <a:t>출력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결재문서조회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결재문서조회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9478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28838" y="2753829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문서에 첨부파일이 포함되어 있는 경우 내려 받음</a:t>
            </a:r>
            <a:endParaRPr lang="en-US" altLang="ko-KR" sz="1800" dirty="0"/>
          </a:p>
          <a:p>
            <a:pPr marL="342891" indent="-342891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문서작성자</a:t>
            </a:r>
            <a:r>
              <a:rPr lang="en-US" altLang="ko-KR" sz="1800" dirty="0"/>
              <a:t>, </a:t>
            </a:r>
            <a:r>
              <a:rPr lang="ko-KR" altLang="en-US" sz="1800" dirty="0"/>
              <a:t>결재자</a:t>
            </a:r>
            <a:endParaRPr lang="en-US" altLang="ko-KR" sz="1800" dirty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결재문서를 조회 중이어야 함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 등록 시 업로드한 첨부파일이 존재해야 함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첨부파일조회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첨부파일조회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1500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28838" y="2696678"/>
            <a:ext cx="793432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업로드 된 파일명이 결재 문서 세부내용 조회 시 출력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링크를 통해 첨부파일 다운로드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r>
              <a:rPr lang="en-US" altLang="ko-KR" sz="1800" dirty="0"/>
              <a:t>- SVN(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 협업 개발 진행 시 첨부파일 동기화가 되지 않는 문제 </a:t>
            </a:r>
            <a:endParaRPr lang="en-US" altLang="ko-KR" sz="1800" dirty="0"/>
          </a:p>
          <a:p>
            <a:r>
              <a:rPr lang="ko-KR" altLang="en-US" sz="1800" dirty="0"/>
              <a:t>  해결</a:t>
            </a:r>
          </a:p>
          <a:p>
            <a:r>
              <a:rPr lang="en-US" altLang="ko-KR" sz="1800" dirty="0" smtClean="0"/>
              <a:t> (</a:t>
            </a:r>
            <a:r>
              <a:rPr lang="en-US" altLang="ko-KR" sz="1800" dirty="0"/>
              <a:t>upload</a:t>
            </a:r>
            <a:r>
              <a:rPr lang="ko-KR" altLang="en-US" sz="1800" dirty="0"/>
              <a:t>폴더를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폴더 내부로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첨부파일조회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첨부파일조회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6347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709468" y="157413"/>
            <a:ext cx="3927677" cy="1060042"/>
            <a:chOff x="709468" y="346724"/>
            <a:chExt cx="3509718" cy="612900"/>
          </a:xfrm>
        </p:grpSpPr>
        <p:sp>
          <p:nvSpPr>
            <p:cNvPr id="8" name="TextBox 7"/>
            <p:cNvSpPr txBox="1"/>
            <p:nvPr/>
          </p:nvSpPr>
          <p:spPr>
            <a:xfrm>
              <a:off x="709468" y="346724"/>
              <a:ext cx="3509718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설계</a:t>
              </a:r>
              <a:r>
                <a:rPr lang="en-US" altLang="ko-KR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벤치마킹</a:t>
              </a:r>
              <a:r>
                <a:rPr lang="en-US" altLang="ko-KR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)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9468" y="692696"/>
              <a:ext cx="16507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Picture 2" descr="C:\Users\CHAEHYOWON\Desktop\벤치마킹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1514326"/>
            <a:ext cx="9051276" cy="51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22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28838" y="2696678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결재진행 과정에서 언급된 코멘트가 있는 경우 내용 확인</a:t>
            </a:r>
            <a:endParaRPr lang="en-US" altLang="ko-KR" sz="1800" dirty="0"/>
          </a:p>
          <a:p>
            <a:pPr marL="342891" indent="-342891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문서작성자</a:t>
            </a:r>
            <a:r>
              <a:rPr lang="en-US" altLang="ko-KR" sz="1800" dirty="0"/>
              <a:t>, </a:t>
            </a:r>
            <a:r>
              <a:rPr lang="ko-KR" altLang="en-US" sz="1800" dirty="0"/>
              <a:t>결재자</a:t>
            </a:r>
            <a:endParaRPr lang="en-US" altLang="ko-KR" sz="1800" dirty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결재문서를 조회 중이어야 함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결재진행과정에서 달린 코멘트가 있어야함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코멘트조회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코멘트조회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1264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28838" y="2696678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문서 조회 시 </a:t>
            </a:r>
            <a:r>
              <a:rPr lang="ko-KR" altLang="en-US" sz="1800" dirty="0" smtClean="0"/>
              <a:t>팝업 창을 </a:t>
            </a:r>
            <a:r>
              <a:rPr lang="ko-KR" altLang="en-US" sz="1800" dirty="0"/>
              <a:t>이용하여 코멘트 내용 출력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 조회 화면에서 코멘트보기 클릭하여 재차 확인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코멘트조회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코멘트조회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0789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28838" y="2696678"/>
            <a:ext cx="859196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문서의 작성</a:t>
            </a:r>
            <a:r>
              <a:rPr lang="en-US" altLang="ko-KR" sz="1800" dirty="0"/>
              <a:t>/</a:t>
            </a:r>
            <a:r>
              <a:rPr lang="ko-KR" altLang="en-US" sz="1800" dirty="0"/>
              <a:t>수정 및 결재 진행 시 해당문서에 </a:t>
            </a:r>
            <a:r>
              <a:rPr lang="ko-KR" altLang="en-US" sz="1800" dirty="0" smtClean="0"/>
              <a:t>다음결재자가 </a:t>
            </a:r>
            <a:r>
              <a:rPr lang="ko-KR" altLang="en-US" sz="1800" dirty="0"/>
              <a:t>누구인지 </a:t>
            </a:r>
            <a:endParaRPr lang="en-US" altLang="ko-KR" sz="1800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sz="1800" dirty="0" smtClean="0"/>
              <a:t>조회</a:t>
            </a:r>
            <a:endParaRPr lang="en-US" altLang="ko-KR" sz="1800" dirty="0"/>
          </a:p>
          <a:p>
            <a:pPr marL="342891" indent="-342891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문서작성자</a:t>
            </a:r>
            <a:r>
              <a:rPr lang="en-US" altLang="ko-KR" sz="1800" dirty="0"/>
              <a:t>, </a:t>
            </a:r>
            <a:r>
              <a:rPr lang="ko-KR" altLang="en-US" sz="1800" dirty="0"/>
              <a:t>결재자</a:t>
            </a:r>
            <a:endParaRPr lang="en-US" altLang="ko-KR" sz="1800" dirty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사원으로 </a:t>
            </a:r>
            <a:r>
              <a:rPr lang="ko-KR" altLang="en-US" sz="1800" dirty="0" smtClean="0"/>
              <a:t>로그인하여야 함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</a:t>
            </a:r>
            <a:r>
              <a:rPr lang="ko-KR" altLang="en-US" sz="2000" dirty="0" err="1"/>
              <a:t>다음결재자조회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다음결재자조회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6924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28838" y="2696678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 작성</a:t>
            </a:r>
            <a:r>
              <a:rPr lang="en-US" altLang="ko-KR" sz="1800" dirty="0"/>
              <a:t>/</a:t>
            </a:r>
            <a:r>
              <a:rPr lang="ko-KR" altLang="en-US" sz="1800" dirty="0"/>
              <a:t>수정 시 다음결재자 정보를 출력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진행 시 해당문서의 다음결재자 정보를 갱신하기 위한 데이터 전달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현재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 및 이전 </a:t>
            </a:r>
            <a:r>
              <a:rPr lang="ko-KR" altLang="en-US" sz="1800" dirty="0" err="1"/>
              <a:t>유스케이스로</a:t>
            </a:r>
            <a:r>
              <a:rPr lang="ko-KR" altLang="en-US" sz="1800" dirty="0"/>
              <a:t> 이동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로그인창으로 이동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</a:t>
            </a:r>
            <a:r>
              <a:rPr lang="ko-KR" altLang="en-US" sz="2000" dirty="0" err="1"/>
              <a:t>다음결재자조회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다음결재자조회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1122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28838" y="2696681"/>
            <a:ext cx="793432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해당문서의 다음결재자 정보를 결재진행자의 직속상사로 변경</a:t>
            </a:r>
            <a:endParaRPr lang="en-US" altLang="ko-KR" sz="1800" dirty="0"/>
          </a:p>
          <a:p>
            <a:pPr marL="342891" indent="-342891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결재자</a:t>
            </a:r>
            <a:endParaRPr lang="en-US" altLang="ko-KR" sz="1800" dirty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해당문서의 결재차례인 사원으로 로그인 하여야 함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다음결재차례에 대한 정보가 조회 되어야 함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결재하기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결재하기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9156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28838" y="2696682"/>
            <a:ext cx="793432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진행 하면서 전달하고자 하는 코멘트 입력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진행 여부 확인 후 결재 진행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해당 </a:t>
            </a:r>
            <a:r>
              <a:rPr lang="ko-KR" altLang="en-US" sz="1800" dirty="0"/>
              <a:t>문서의 다음결재자</a:t>
            </a:r>
            <a:r>
              <a:rPr lang="en-US" altLang="ko-KR" sz="1800" dirty="0"/>
              <a:t>(</a:t>
            </a:r>
            <a:r>
              <a:rPr lang="ko-KR" altLang="en-US" sz="1800" dirty="0"/>
              <a:t>결재진행자의 직속상사</a:t>
            </a:r>
            <a:r>
              <a:rPr lang="en-US" altLang="ko-KR" sz="1800" dirty="0"/>
              <a:t>) </a:t>
            </a:r>
            <a:r>
              <a:rPr lang="ko-KR" altLang="en-US" sz="1800" dirty="0"/>
              <a:t>정보를 조회 후</a:t>
            </a:r>
            <a:endParaRPr lang="en-US" altLang="ko-KR" sz="1800" dirty="0"/>
          </a:p>
          <a:p>
            <a:r>
              <a:rPr lang="ko-KR" altLang="en-US" sz="1800" dirty="0"/>
              <a:t>  </a:t>
            </a:r>
            <a:r>
              <a:rPr lang="ko-KR" altLang="en-US" sz="1800" dirty="0" smtClean="0"/>
              <a:t>다음 </a:t>
            </a:r>
            <a:r>
              <a:rPr lang="ko-KR" altLang="en-US" sz="1800" dirty="0"/>
              <a:t>결재자 정보 갱신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로그인창으로 이동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수신부서 정보에 따라 최종 </a:t>
            </a:r>
            <a:r>
              <a:rPr lang="ko-KR" altLang="en-US" sz="1800" dirty="0" err="1"/>
              <a:t>결재자를</a:t>
            </a:r>
            <a:r>
              <a:rPr lang="ko-KR" altLang="en-US" sz="1800" dirty="0"/>
              <a:t> 다르게 처리</a:t>
            </a:r>
          </a:p>
          <a:p>
            <a:r>
              <a:rPr lang="en-US" altLang="ko-KR" sz="1800" dirty="0" smtClean="0"/>
              <a:t>  (</a:t>
            </a:r>
            <a:r>
              <a:rPr lang="ko-KR" altLang="en-US" sz="1800" dirty="0"/>
              <a:t>최종결재자가 결재 시에는 해당문서의 결재 진행상태를 완료로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결재하기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결재하기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8361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128838" y="2696678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해당문서의 결재자 정보를 작성자로 변경하여 작성자에게 </a:t>
            </a:r>
            <a:r>
              <a:rPr lang="ko-KR" altLang="en-US" sz="1800" dirty="0" smtClean="0"/>
              <a:t>문서의</a:t>
            </a:r>
            <a:endParaRPr lang="en-US" altLang="ko-KR" sz="1800" dirty="0" smtClean="0"/>
          </a:p>
          <a:p>
            <a:r>
              <a:rPr lang="ko-KR" altLang="en-US" sz="1800" dirty="0" smtClean="0"/>
              <a:t>    수정이나 삭제를 요구</a:t>
            </a:r>
            <a:endParaRPr lang="en-US" altLang="ko-KR" sz="1800" dirty="0" smtClean="0"/>
          </a:p>
          <a:p>
            <a:pPr marL="342891" indent="-342891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결재자</a:t>
            </a:r>
            <a:endParaRPr lang="en-US" altLang="ko-KR" sz="1800" dirty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해당문서의 결재차례인 사원으로 </a:t>
            </a:r>
            <a:r>
              <a:rPr lang="ko-KR" altLang="en-US" sz="1800" dirty="0" smtClean="0"/>
              <a:t>로그인하여야 함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코멘트 입력이 비어있는지 검사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반려하기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반려하기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2733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28838" y="2696681"/>
            <a:ext cx="793432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반려처리를 하면서 작성자에게 전달할 코멘트 입력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반려처리여부 확인 후 처리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문서의 결재진행상태를 반려로 변경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 문서의 최근 결재자</a:t>
            </a:r>
            <a:r>
              <a:rPr lang="en-US" altLang="ko-KR" sz="1800" dirty="0"/>
              <a:t>, </a:t>
            </a:r>
            <a:r>
              <a:rPr lang="ko-KR" altLang="en-US" sz="1800" dirty="0"/>
              <a:t>다음결재자 정보를 작성자로 변경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되어있지 않을 경우 로그인창으로 이동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코멘트 입력이 비어있을 경우 알림 메시지 출력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반려하기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반려하기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4929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28838" y="2696678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결재문서의 결재 진행 상태를 완료시킴</a:t>
            </a:r>
            <a:endParaRPr lang="en-US" altLang="ko-KR" sz="1800" dirty="0"/>
          </a:p>
          <a:p>
            <a:pPr marL="342891" indent="-342891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결재자</a:t>
            </a:r>
            <a:endParaRPr lang="en-US" altLang="ko-KR" sz="1800" dirty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해당문서의 결재 차례인 사원으로 로그인하여야 함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해당문서의 결재 차례가 최종결재자이어야 함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결재완료처리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결재완료처리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3558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28838" y="2696678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문서의 결재진행상태를 완료로 변경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문서의 최근 결재자</a:t>
            </a:r>
            <a:r>
              <a:rPr lang="en-US" altLang="ko-KR" sz="1800" dirty="0"/>
              <a:t>, </a:t>
            </a:r>
            <a:r>
              <a:rPr lang="ko-KR" altLang="en-US" sz="1800" dirty="0"/>
              <a:t>다음결재자 정보를 제거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 있을 경우 로그인창으로 이동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결재완료처리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결재완료처리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8619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Picture 2" descr="C:\Users\CHAEHYOWON\Desktop\201612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97" y="1717326"/>
            <a:ext cx="6210238" cy="461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CHAEHYOWON\Desktop\알파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17325"/>
            <a:ext cx="5832648" cy="461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709467" y="157413"/>
            <a:ext cx="3768980" cy="1429374"/>
            <a:chOff x="709468" y="346724"/>
            <a:chExt cx="3367910" cy="826442"/>
          </a:xfrm>
        </p:grpSpPr>
        <p:sp>
          <p:nvSpPr>
            <p:cNvPr id="16" name="TextBox 15"/>
            <p:cNvSpPr txBox="1"/>
            <p:nvPr/>
          </p:nvSpPr>
          <p:spPr>
            <a:xfrm>
              <a:off x="709468" y="346724"/>
              <a:ext cx="1978461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프로젝트설계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09468" y="692696"/>
              <a:ext cx="3367910" cy="480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개발전략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Scrum &amp; Alpha </a:t>
              </a:r>
            </a:p>
            <a:p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822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28838" y="2696682"/>
            <a:ext cx="793432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결재</a:t>
            </a:r>
            <a:r>
              <a:rPr lang="en-US" altLang="ko-KR" sz="1800" dirty="0"/>
              <a:t>/</a:t>
            </a:r>
            <a:r>
              <a:rPr lang="ko-KR" altLang="en-US" sz="1800" dirty="0"/>
              <a:t>반려 시 언급하고 싶은 코멘트를 입력</a:t>
            </a:r>
            <a:endParaRPr lang="en-US" altLang="ko-KR" sz="1800" dirty="0"/>
          </a:p>
          <a:p>
            <a:pPr marL="342891" indent="-342891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결재자</a:t>
            </a:r>
            <a:endParaRPr lang="en-US" altLang="ko-KR" sz="1800" dirty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해당문서의 결재차례인 사원으로 로그인하여야 함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코멘트 입력이 비어있는지 확인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코멘트입력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코멘트입력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1405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코멘트입력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9" name="직사각형 8"/>
          <p:cNvSpPr/>
          <p:nvPr/>
        </p:nvSpPr>
        <p:spPr>
          <a:xfrm>
            <a:off x="2128838" y="2696682"/>
            <a:ext cx="79343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</a:t>
            </a:r>
            <a:r>
              <a:rPr lang="en-US" altLang="ko-KR" sz="1800" dirty="0"/>
              <a:t>/</a:t>
            </a:r>
            <a:r>
              <a:rPr lang="ko-KR" altLang="en-US" sz="1800" dirty="0"/>
              <a:t>반려 진행 시 </a:t>
            </a:r>
            <a:r>
              <a:rPr lang="ko-KR" altLang="en-US" sz="1800" dirty="0" err="1"/>
              <a:t>팝업창을</a:t>
            </a:r>
            <a:r>
              <a:rPr lang="ko-KR" altLang="en-US" sz="1800" dirty="0"/>
              <a:t> 이용하여 코멘트 입력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현재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 및 결재</a:t>
            </a:r>
            <a:r>
              <a:rPr lang="en-US" altLang="ko-KR" sz="1800" dirty="0"/>
              <a:t>/</a:t>
            </a:r>
            <a:r>
              <a:rPr lang="ko-KR" altLang="en-US" sz="1800" dirty="0"/>
              <a:t>반려 진행 단계로 이동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 있을 경우 로그인 창으로 이동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진행 시 코멘트 입력이 비어있으면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진행 취소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반려 진행 시 코멘트 입력이 비어있으면 알림 메시지 출력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코멘트입력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8536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인사관리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직원조회하기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박지혜</a:t>
            </a:r>
            <a:endParaRPr lang="en-US" altLang="en-US" sz="2000" dirty="0"/>
          </a:p>
        </p:txBody>
      </p:sp>
      <p:sp>
        <p:nvSpPr>
          <p:cNvPr id="12" name="직사각형 11"/>
          <p:cNvSpPr/>
          <p:nvPr/>
        </p:nvSpPr>
        <p:spPr>
          <a:xfrm>
            <a:off x="2209800" y="2635245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회사의 직원목록을 조회한다</a:t>
            </a:r>
            <a:r>
              <a:rPr lang="en-US" altLang="ko-KR" sz="1800" dirty="0"/>
              <a:t>.</a:t>
            </a:r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인사부직원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사원 중 인사부 직원으로 로그인 해야한다</a:t>
            </a:r>
            <a:r>
              <a:rPr lang="en-US" altLang="ko-KR" sz="1800" dirty="0"/>
              <a:t>.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직원조회하기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박지혜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8814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인사관리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직원조회하기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박지혜</a:t>
            </a:r>
            <a:endParaRPr lang="en-US" altLang="en-US" sz="2000" dirty="0"/>
          </a:p>
        </p:txBody>
      </p:sp>
      <p:sp>
        <p:nvSpPr>
          <p:cNvPr id="14" name="직사각형 13"/>
          <p:cNvSpPr/>
          <p:nvPr/>
        </p:nvSpPr>
        <p:spPr>
          <a:xfrm>
            <a:off x="2209800" y="2635246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이름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사번</a:t>
            </a:r>
            <a:r>
              <a:rPr lang="en-US" altLang="ko-KR" sz="1800" dirty="0"/>
              <a:t>, </a:t>
            </a:r>
            <a:r>
              <a:rPr lang="ko-KR" altLang="en-US" sz="1800" dirty="0"/>
              <a:t>부서</a:t>
            </a:r>
            <a:r>
              <a:rPr lang="en-US" altLang="ko-KR" sz="1800" dirty="0"/>
              <a:t>, </a:t>
            </a:r>
            <a:r>
              <a:rPr lang="ko-KR" altLang="en-US" sz="1800" dirty="0"/>
              <a:t>직책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검색란에</a:t>
            </a:r>
            <a:r>
              <a:rPr lang="ko-KR" altLang="en-US" sz="1800" dirty="0"/>
              <a:t> 원하는 </a:t>
            </a:r>
            <a:r>
              <a:rPr lang="ko-KR" altLang="en-US" sz="1800" dirty="0" err="1"/>
              <a:t>검색어를</a:t>
            </a:r>
            <a:r>
              <a:rPr lang="ko-KR" altLang="en-US" sz="1800" dirty="0"/>
              <a:t> 입력한 후 조회버튼을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직원을 선택하면 상세정보를 볼 수 있다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상세정보페이지에서 직원정보 수정이 가능하다</a:t>
            </a:r>
            <a:r>
              <a:rPr lang="en-US" altLang="ko-KR" sz="1800" dirty="0"/>
              <a:t>.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상세정보페이지에서 직원 삭제가 가능하다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인사부가 아닌 사원이 메뉴를 눌렀을 때 알림 창을 띄우고 뒤로 간다</a:t>
            </a:r>
            <a:r>
              <a:rPr lang="en-US" altLang="ko-KR" sz="1800" dirty="0"/>
              <a:t>.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직원조회하기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박지혜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3880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인사관리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직원추가하기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박지혜</a:t>
            </a:r>
            <a:endParaRPr lang="en-US" altLang="en-US" sz="2000" dirty="0"/>
          </a:p>
        </p:txBody>
      </p:sp>
      <p:sp>
        <p:nvSpPr>
          <p:cNvPr id="12" name="직사각형 11"/>
          <p:cNvSpPr/>
          <p:nvPr/>
        </p:nvSpPr>
        <p:spPr>
          <a:xfrm>
            <a:off x="2209800" y="2635245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신규직원을 추가한다</a:t>
            </a:r>
            <a:r>
              <a:rPr lang="en-US" altLang="ko-KR" sz="1800" dirty="0"/>
              <a:t>.</a:t>
            </a:r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인사부직원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사원 중 인사부 직원으로 로그인 해야한다</a:t>
            </a:r>
            <a:r>
              <a:rPr lang="en-US" altLang="ko-KR" sz="1800" dirty="0"/>
              <a:t>.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입력란의 모든 빈칸을 입력을 해야한다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직원추가하기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박지혜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5512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인사관리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직원추가하기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박지혜</a:t>
            </a:r>
            <a:endParaRPr lang="en-US" altLang="en-US" sz="2000" dirty="0"/>
          </a:p>
        </p:txBody>
      </p:sp>
      <p:sp>
        <p:nvSpPr>
          <p:cNvPr id="12" name="직사각형 11"/>
          <p:cNvSpPr/>
          <p:nvPr/>
        </p:nvSpPr>
        <p:spPr>
          <a:xfrm>
            <a:off x="2209800" y="2635242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직원추가버튼을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 모든 빈칸에 정보를 입력한다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추가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DB</a:t>
            </a:r>
            <a:r>
              <a:rPr lang="ko-KR" altLang="en-US" sz="1800" dirty="0"/>
              <a:t>에 직원이 추가된다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인사부가 아닌 사원이 메뉴를 눌렀을 때 알림 창을 띄우고 뒤로 간다</a:t>
            </a:r>
            <a:r>
              <a:rPr lang="en-US" altLang="ko-KR" sz="1800" dirty="0"/>
              <a:t>.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 smtClean="0"/>
              <a:t>비기능적 </a:t>
            </a:r>
            <a:r>
              <a:rPr lang="ko-KR" altLang="en-US" sz="1800" dirty="0"/>
              <a:t>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직원추가하기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박지혜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9325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인사관리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</a:t>
            </a:r>
            <a:r>
              <a:rPr lang="ko-KR" altLang="en-US" sz="2000" dirty="0" err="1"/>
              <a:t>사원별근태조회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박지혜</a:t>
            </a:r>
            <a:endParaRPr lang="en-US" altLang="en-US" sz="2000" dirty="0"/>
          </a:p>
        </p:txBody>
      </p:sp>
      <p:sp>
        <p:nvSpPr>
          <p:cNvPr id="12" name="직사각형 11"/>
          <p:cNvSpPr/>
          <p:nvPr/>
        </p:nvSpPr>
        <p:spPr>
          <a:xfrm>
            <a:off x="2209800" y="2635245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사원 별 근태를 조회한다</a:t>
            </a:r>
            <a:r>
              <a:rPr lang="en-US" altLang="ko-KR" sz="1800" dirty="0"/>
              <a:t>.</a:t>
            </a:r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인사부직원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로그인 해야한다</a:t>
            </a:r>
            <a:r>
              <a:rPr lang="en-US" altLang="ko-KR" sz="1800" dirty="0"/>
              <a:t>.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사원별근태조회</a:t>
            </a:r>
            <a:endParaRPr lang="en-US" altLang="en-US" sz="2000" dirty="0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박지혜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729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인사관리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</a:t>
            </a:r>
            <a:r>
              <a:rPr lang="ko-KR" altLang="en-US" sz="2000" dirty="0" err="1"/>
              <a:t>사원별근태조회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박지혜</a:t>
            </a:r>
            <a:endParaRPr lang="en-US" altLang="en-US" sz="2000" dirty="0"/>
          </a:p>
        </p:txBody>
      </p:sp>
      <p:sp>
        <p:nvSpPr>
          <p:cNvPr id="12" name="직사각형 11"/>
          <p:cNvSpPr/>
          <p:nvPr/>
        </p:nvSpPr>
        <p:spPr>
          <a:xfrm>
            <a:off x="2135560" y="2636912"/>
            <a:ext cx="777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입력 및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이름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사번</a:t>
            </a:r>
            <a:r>
              <a:rPr lang="en-US" altLang="ko-KR" sz="1800" dirty="0"/>
              <a:t>, </a:t>
            </a:r>
            <a:r>
              <a:rPr lang="ko-KR" altLang="en-US" sz="1800" dirty="0"/>
              <a:t>부서</a:t>
            </a:r>
            <a:r>
              <a:rPr lang="en-US" altLang="ko-KR" sz="1800" dirty="0"/>
              <a:t>, </a:t>
            </a:r>
            <a:r>
              <a:rPr lang="ko-KR" altLang="en-US" sz="1800" dirty="0"/>
              <a:t>검색기간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필요에 따라 변경버튼을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근태 상태 변경페이지가 뜬다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사원의 근태상태 일</a:t>
            </a:r>
            <a:r>
              <a:rPr lang="en-US" altLang="ko-KR" sz="1800" dirty="0"/>
              <a:t>/</a:t>
            </a:r>
            <a:r>
              <a:rPr lang="ko-KR" altLang="en-US" sz="1800" dirty="0"/>
              <a:t>시 및 구분을 변경한다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눌렀을 때 알림 창을 띄우고 뒤로 간다</a:t>
            </a:r>
            <a:r>
              <a:rPr lang="en-US" altLang="ko-KR" sz="1800" dirty="0"/>
              <a:t>.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사원별근태조회</a:t>
            </a:r>
            <a:endParaRPr lang="en-US" altLang="en-US" sz="2000" dirty="0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박지혜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0125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인사관리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부서별근태조회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박지혜</a:t>
            </a:r>
            <a:endParaRPr lang="en-US" altLang="en-US" sz="2000" dirty="0"/>
          </a:p>
        </p:txBody>
      </p:sp>
      <p:sp>
        <p:nvSpPr>
          <p:cNvPr id="12" name="직사각형 11"/>
          <p:cNvSpPr/>
          <p:nvPr/>
        </p:nvSpPr>
        <p:spPr>
          <a:xfrm>
            <a:off x="2212032" y="2636912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</a:t>
            </a:r>
            <a:r>
              <a:rPr lang="ko-KR" altLang="en-US" sz="1800" dirty="0" smtClean="0"/>
              <a:t>부서별 </a:t>
            </a:r>
            <a:r>
              <a:rPr lang="ko-KR" altLang="en-US" sz="1800" dirty="0"/>
              <a:t>근태를 조회한다</a:t>
            </a:r>
            <a:r>
              <a:rPr lang="en-US" altLang="ko-KR" sz="1800" dirty="0"/>
              <a:t>.</a:t>
            </a:r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인사부직원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사원 중 인사부 직원으로 로그인 해야한다</a:t>
            </a:r>
            <a:r>
              <a:rPr lang="en-US" altLang="ko-KR" sz="1800" dirty="0"/>
              <a:t>.</a:t>
            </a:r>
          </a:p>
          <a:p>
            <a:pPr latinLnBrk="1"/>
            <a:endParaRPr lang="en-US" altLang="ko-KR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부서별근태조회</a:t>
            </a:r>
            <a:endParaRPr lang="en-US" altLang="en-US" sz="2000" dirty="0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박지혜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3015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인사관리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부서별근태조회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박지혜</a:t>
            </a:r>
            <a:endParaRPr lang="en-US" altLang="en-US" sz="2000" dirty="0"/>
          </a:p>
        </p:txBody>
      </p:sp>
      <p:sp>
        <p:nvSpPr>
          <p:cNvPr id="12" name="직사각형 11"/>
          <p:cNvSpPr/>
          <p:nvPr/>
        </p:nvSpPr>
        <p:spPr>
          <a:xfrm>
            <a:off x="2135560" y="2636912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입력 및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부서</a:t>
            </a:r>
            <a:r>
              <a:rPr lang="en-US" altLang="ko-KR" sz="1800" dirty="0"/>
              <a:t>, </a:t>
            </a:r>
            <a:r>
              <a:rPr lang="ko-KR" altLang="en-US" sz="1800" dirty="0"/>
              <a:t>근무 월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인사부가 아닌 사원이 메뉴를 눌렀을 때 알림 창을 띄우고 뒤로 간다</a:t>
            </a:r>
            <a:r>
              <a:rPr lang="en-US" altLang="ko-KR" sz="1800" dirty="0"/>
              <a:t>.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부서별근태조회</a:t>
            </a:r>
            <a:endParaRPr lang="en-US" altLang="en-US" sz="2000" dirty="0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박지혜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153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Picture 2" descr="C:\Users\CHAEHYOWON\Desktop\apache-tomcat-7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10" y="3100787"/>
            <a:ext cx="1177927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CHAEHYOWON\Desktop\다운로드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253" y="3515124"/>
            <a:ext cx="995363" cy="62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C:\Users\CHAEHYOWON\Desktop\Best-VPN-for-Window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682" y="3515121"/>
            <a:ext cx="1799431" cy="84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5" descr="C:\Users\CHAEHYOWON\Desktop\centos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184" y="1812134"/>
            <a:ext cx="163830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C:\Users\CHAEHYOWON\Desktop\Maven-Logo-300x21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35" y="4895453"/>
            <a:ext cx="1428751" cy="72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7" descr="C:\Users\CHAEHYOWON\Desktop\images (1)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810" y="1857375"/>
            <a:ext cx="1657351" cy="76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C:\Users\CHAEHYOWON\Desktop\images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099" y="2350298"/>
            <a:ext cx="1566863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C:\Users\CHAEHYOWON\Desktop\jquery-dev-summit-mark.gi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174" y="3146030"/>
            <a:ext cx="1323975" cy="68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C:\Users\CHAEHYOWON\Desktop\HTML5_CSS_JavaScript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738" y="4760121"/>
            <a:ext cx="2371725" cy="119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1" descr="C:\Users\CHAEHYOWON\Desktop\images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925" y="4364835"/>
            <a:ext cx="1514475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315057" cy="1060042"/>
            <a:chOff x="709468" y="346724"/>
            <a:chExt cx="2068704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068704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설계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19635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개발환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88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인사관리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월별근태조회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박지혜</a:t>
            </a:r>
            <a:endParaRPr lang="en-US" altLang="en-US" sz="2000" dirty="0"/>
          </a:p>
        </p:txBody>
      </p:sp>
      <p:sp>
        <p:nvSpPr>
          <p:cNvPr id="14" name="직사각형 13"/>
          <p:cNvSpPr/>
          <p:nvPr/>
        </p:nvSpPr>
        <p:spPr>
          <a:xfrm>
            <a:off x="2135560" y="2636912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월별 근태를 조회한다</a:t>
            </a:r>
            <a:r>
              <a:rPr lang="en-US" altLang="ko-KR" sz="1800" dirty="0"/>
              <a:t>.</a:t>
            </a:r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인사부직원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사원 중 인사부 직원으로 로그인 해야한다</a:t>
            </a:r>
            <a:r>
              <a:rPr lang="en-US" altLang="ko-KR" sz="1800" dirty="0"/>
              <a:t>.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월별근태조회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박지혜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6825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인사관리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월별근태조회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박지혜</a:t>
            </a:r>
            <a:endParaRPr lang="en-US" altLang="en-US" sz="2000" dirty="0"/>
          </a:p>
        </p:txBody>
      </p:sp>
      <p:sp>
        <p:nvSpPr>
          <p:cNvPr id="12" name="직사각형 11"/>
          <p:cNvSpPr/>
          <p:nvPr/>
        </p:nvSpPr>
        <p:spPr>
          <a:xfrm>
            <a:off x="2209800" y="2635245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입력 및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부서</a:t>
            </a:r>
            <a:r>
              <a:rPr lang="en-US" altLang="ko-KR" sz="1800" dirty="0"/>
              <a:t>, </a:t>
            </a:r>
            <a:r>
              <a:rPr lang="ko-KR" altLang="en-US" sz="1800" dirty="0"/>
              <a:t>근무 월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필요에 따라 근무사원</a:t>
            </a:r>
            <a:r>
              <a:rPr lang="en-US" altLang="ko-KR" sz="1800" dirty="0"/>
              <a:t>, </a:t>
            </a:r>
            <a:r>
              <a:rPr lang="ko-KR" altLang="en-US" sz="1800" dirty="0"/>
              <a:t>지각</a:t>
            </a:r>
            <a:r>
              <a:rPr lang="en-US" altLang="ko-KR" sz="1800" dirty="0"/>
              <a:t>, </a:t>
            </a:r>
            <a:r>
              <a:rPr lang="ko-KR" altLang="en-US" sz="1800" dirty="0"/>
              <a:t>사고버튼을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버튼에 따른 일일 현황페이지가 나온다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목록을 확인한다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인사부가 아닌 사원이 메뉴를 눌렀을 때 알림 창을 띄우고 뒤로 간다</a:t>
            </a:r>
            <a:r>
              <a:rPr lang="en-US" altLang="ko-KR" sz="1800" dirty="0"/>
              <a:t>.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월별근태조회</a:t>
            </a:r>
            <a:endParaRPr lang="en-US" altLang="en-US" sz="2000" dirty="0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박지혜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7622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인사관리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급여조회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박지혜</a:t>
            </a:r>
            <a:endParaRPr lang="en-US" altLang="en-US" sz="2000" dirty="0"/>
          </a:p>
        </p:txBody>
      </p:sp>
      <p:sp>
        <p:nvSpPr>
          <p:cNvPr id="12" name="직사각형 11"/>
          <p:cNvSpPr/>
          <p:nvPr/>
        </p:nvSpPr>
        <p:spPr>
          <a:xfrm>
            <a:off x="2209800" y="2635245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사원 급여를 조회한다</a:t>
            </a:r>
            <a:r>
              <a:rPr lang="en-US" altLang="ko-KR" sz="1800" dirty="0"/>
              <a:t>.</a:t>
            </a:r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인사부직원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사원 중 인사부 직원으로 로그인 해야한다</a:t>
            </a:r>
            <a:r>
              <a:rPr lang="en-US" altLang="ko-KR" sz="1800" dirty="0"/>
              <a:t>.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급여조회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박지혜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403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인사관리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209800" y="1636219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급여조회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박지혜</a:t>
            </a:r>
            <a:endParaRPr lang="en-US" altLang="en-US" sz="2000" dirty="0"/>
          </a:p>
        </p:txBody>
      </p:sp>
      <p:sp>
        <p:nvSpPr>
          <p:cNvPr id="12" name="직사각형 11"/>
          <p:cNvSpPr/>
          <p:nvPr/>
        </p:nvSpPr>
        <p:spPr>
          <a:xfrm>
            <a:off x="2209800" y="2206618"/>
            <a:ext cx="77724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입력 및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지급일</a:t>
            </a:r>
            <a:r>
              <a:rPr lang="en-US" altLang="ko-KR" sz="1800" dirty="0"/>
              <a:t>, </a:t>
            </a:r>
            <a:r>
              <a:rPr lang="ko-KR" altLang="en-US" sz="1800" dirty="0"/>
              <a:t>부서</a:t>
            </a:r>
            <a:r>
              <a:rPr lang="en-US" altLang="ko-KR" sz="1800" dirty="0"/>
              <a:t>, </a:t>
            </a:r>
            <a:r>
              <a:rPr lang="ko-KR" altLang="en-US" sz="1800" dirty="0"/>
              <a:t>근무 월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필요에 따라 수정</a:t>
            </a:r>
            <a:r>
              <a:rPr lang="en-US" altLang="ko-KR" sz="1800" dirty="0"/>
              <a:t>, </a:t>
            </a:r>
            <a:r>
              <a:rPr lang="ko-KR" altLang="en-US" sz="1800" dirty="0"/>
              <a:t>삭제버튼을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수정버튼을 누르면 수정페이지가 나온다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수정페이지에서 입력 폼을 모두 입력한 후 수정버튼을 누르면 수정된다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목록 </a:t>
            </a:r>
            <a:r>
              <a:rPr lang="ko-KR" altLang="en-US" sz="1800" dirty="0"/>
              <a:t>페이지에서 삭제버튼을 누르면 확인</a:t>
            </a:r>
            <a:r>
              <a:rPr lang="en-US" altLang="ko-KR" sz="1800" dirty="0"/>
              <a:t>, </a:t>
            </a:r>
            <a:r>
              <a:rPr lang="ko-KR" altLang="en-US" sz="1800" dirty="0"/>
              <a:t>취소 알림 창이 뜨고 </a:t>
            </a:r>
            <a:r>
              <a:rPr lang="ko-KR" altLang="en-US" sz="1800" dirty="0" smtClean="0"/>
              <a:t>확인버튼을</a:t>
            </a:r>
            <a:endParaRPr lang="en-US" altLang="ko-KR" sz="1800" dirty="0" smtClean="0"/>
          </a:p>
          <a:p>
            <a:pPr latinLnBrk="1"/>
            <a:r>
              <a:rPr lang="ko-KR" altLang="en-US" sz="1800" dirty="0"/>
              <a:t> </a:t>
            </a:r>
            <a:r>
              <a:rPr lang="ko-KR" altLang="en-US" sz="1800" dirty="0" smtClean="0"/>
              <a:t> 누르면 </a:t>
            </a:r>
            <a:r>
              <a:rPr lang="ko-KR" altLang="en-US" sz="1800" dirty="0"/>
              <a:t>삭제된다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인사부가 아닌 사원이 메뉴를 눌렀을 때 알림 창을 띄우고 뒤로 간다</a:t>
            </a:r>
            <a:r>
              <a:rPr lang="en-US" altLang="ko-KR" sz="1800" dirty="0"/>
              <a:t>.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2128837" y="1497606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4439816" y="1497606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급여조회</a:t>
            </a:r>
            <a:endParaRPr lang="en-US" altLang="en-US" sz="2000" dirty="0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7149230" y="1492951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8976320" y="1484784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박지혜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3987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인사관리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급여개별등록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박지혜</a:t>
            </a:r>
            <a:endParaRPr lang="en-US" altLang="en-US" sz="2000" dirty="0"/>
          </a:p>
        </p:txBody>
      </p:sp>
      <p:sp>
        <p:nvSpPr>
          <p:cNvPr id="12" name="직사각형 11"/>
          <p:cNvSpPr/>
          <p:nvPr/>
        </p:nvSpPr>
        <p:spPr>
          <a:xfrm>
            <a:off x="2209800" y="2635245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사원 급여를 등록한다</a:t>
            </a:r>
            <a:r>
              <a:rPr lang="en-US" altLang="ko-KR" sz="1800" dirty="0"/>
              <a:t>.</a:t>
            </a:r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인사부직원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사원 중 인사부 직원으로 로그인 해야한다</a:t>
            </a:r>
            <a:r>
              <a:rPr lang="en-US" altLang="ko-KR" sz="1800" dirty="0"/>
              <a:t>.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급여개별등록</a:t>
            </a:r>
            <a:endParaRPr lang="en-US" altLang="en-US" sz="2000" dirty="0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박지혜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0002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인사관리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급여개별등록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박지혜</a:t>
            </a:r>
            <a:endParaRPr lang="en-US" altLang="en-US" sz="2000" dirty="0"/>
          </a:p>
        </p:txBody>
      </p:sp>
      <p:sp>
        <p:nvSpPr>
          <p:cNvPr id="12" name="직사각형 11"/>
          <p:cNvSpPr/>
          <p:nvPr/>
        </p:nvSpPr>
        <p:spPr>
          <a:xfrm>
            <a:off x="2209800" y="2635241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급여 개별 등록버튼을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입력폼</a:t>
            </a:r>
            <a:r>
              <a:rPr lang="ko-KR" altLang="en-US" sz="1800" dirty="0"/>
              <a:t> 형식에 맞추어 내용을 모두 입력한다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등록버튼을 누르면 등록된다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목록페이지로 돌아간다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인사부가 아닌 사원이 메뉴를 눌렀을 때 알림 창을 띄우고 뒤로 간다</a:t>
            </a:r>
            <a:r>
              <a:rPr lang="en-US" altLang="ko-KR" sz="1800" dirty="0"/>
              <a:t>.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급여개별등록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박지혜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4174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인사관리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급여일괄등록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박지혜</a:t>
            </a:r>
            <a:endParaRPr lang="en-US" altLang="en-US" sz="2000" dirty="0"/>
          </a:p>
        </p:txBody>
      </p:sp>
      <p:sp>
        <p:nvSpPr>
          <p:cNvPr id="14" name="직사각형 13"/>
          <p:cNvSpPr/>
          <p:nvPr/>
        </p:nvSpPr>
        <p:spPr>
          <a:xfrm>
            <a:off x="2209800" y="2635245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사원 급여를 일괄 등록한다</a:t>
            </a:r>
            <a:r>
              <a:rPr lang="en-US" altLang="ko-KR" sz="1800" dirty="0"/>
              <a:t>.</a:t>
            </a:r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인사부직원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사원 중 인사부 직원으로 로그인 해야한다</a:t>
            </a:r>
            <a:r>
              <a:rPr lang="en-US" altLang="ko-KR" sz="1800" dirty="0"/>
              <a:t>.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급여일괄등록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박지혜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6698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인사관리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급여일괄등록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박지혜</a:t>
            </a:r>
            <a:endParaRPr lang="en-US" altLang="en-US" sz="2000" dirty="0"/>
          </a:p>
        </p:txBody>
      </p:sp>
      <p:sp>
        <p:nvSpPr>
          <p:cNvPr id="12" name="직사각형 11"/>
          <p:cNvSpPr/>
          <p:nvPr/>
        </p:nvSpPr>
        <p:spPr>
          <a:xfrm>
            <a:off x="2209800" y="2635242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급여 일괄 등록버튼을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전월 기준데이터로 귀속 월이 다음 달이고 지급일이 오늘이 된 급여 내역이</a:t>
            </a:r>
            <a:endParaRPr lang="en-US" altLang="ko-KR" sz="1800" dirty="0"/>
          </a:p>
          <a:p>
            <a:pPr latinLnBrk="1"/>
            <a:r>
              <a:rPr lang="ko-KR" altLang="en-US" sz="1800" dirty="0"/>
              <a:t>  추가된다</a:t>
            </a:r>
            <a:r>
              <a:rPr lang="en-US" altLang="ko-KR" sz="1800" dirty="0"/>
              <a:t>.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인사부가 아닌 사원이 메뉴를 눌렀을 때 알림 창을 띄우고 뒤로 간다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이미 다음 달 급여내역이 존재할 경우 입력 불가 알림 창만 띄운다</a:t>
            </a:r>
            <a:r>
              <a:rPr lang="en-US" altLang="ko-KR" sz="1800" dirty="0"/>
              <a:t>.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급여일괄등록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박지혜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2597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인사관리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연차조회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박지혜</a:t>
            </a:r>
            <a:endParaRPr lang="en-US" altLang="en-US" sz="2000" dirty="0"/>
          </a:p>
        </p:txBody>
      </p:sp>
      <p:sp>
        <p:nvSpPr>
          <p:cNvPr id="12" name="직사각형 11"/>
          <p:cNvSpPr/>
          <p:nvPr/>
        </p:nvSpPr>
        <p:spPr>
          <a:xfrm>
            <a:off x="2209800" y="2635245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사원 연차를 조회한다</a:t>
            </a:r>
            <a:r>
              <a:rPr lang="en-US" altLang="ko-KR" sz="1800" dirty="0"/>
              <a:t>.</a:t>
            </a:r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인사부직원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사원 중 인사부 직원으로 로그인 해야한다</a:t>
            </a:r>
            <a:r>
              <a:rPr lang="en-US" altLang="ko-KR" sz="1800" dirty="0"/>
              <a:t>.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연차조회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박지혜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1724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인사관리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연차조회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박지혜</a:t>
            </a:r>
            <a:endParaRPr lang="en-US" altLang="en-US" sz="2000" dirty="0"/>
          </a:p>
        </p:txBody>
      </p:sp>
      <p:sp>
        <p:nvSpPr>
          <p:cNvPr id="12" name="직사각형 11"/>
          <p:cNvSpPr/>
          <p:nvPr/>
        </p:nvSpPr>
        <p:spPr>
          <a:xfrm>
            <a:off x="2209800" y="2635245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입력 및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부서명</a:t>
            </a:r>
            <a:r>
              <a:rPr lang="en-US" altLang="ko-KR" sz="1800" dirty="0"/>
              <a:t>, </a:t>
            </a:r>
            <a:r>
              <a:rPr lang="ko-KR" altLang="en-US" sz="1800" dirty="0"/>
              <a:t>사원번호</a:t>
            </a:r>
            <a:r>
              <a:rPr lang="en-US" altLang="ko-KR" sz="1800" dirty="0"/>
              <a:t>, </a:t>
            </a:r>
            <a:r>
              <a:rPr lang="ko-KR" altLang="en-US" sz="1800" dirty="0"/>
              <a:t>사원명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필요에 따라 변경버튼을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변경버튼을 누르면 변경페이지가 나온다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변경페이지에서 내용을 변경 후 수정버튼을 누르면 연차일수가 수정된다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인사부가 아닌 사원이 메뉴를 눌렀을 때 알림 창을 띄우고 뒤로 간다</a:t>
            </a:r>
            <a:r>
              <a:rPr lang="en-US" altLang="ko-KR" sz="1800" dirty="0"/>
              <a:t>.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연차조회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박지혜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3182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315057" cy="1060042"/>
            <a:chOff x="709468" y="346724"/>
            <a:chExt cx="2068704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068704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설계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19635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개발일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</a:t>
              </a: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4"/>
          <a:stretch/>
        </p:blipFill>
        <p:spPr>
          <a:xfrm>
            <a:off x="452583" y="1412776"/>
            <a:ext cx="11476065" cy="510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3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공지게시판작성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전성원</a:t>
            </a:r>
            <a:endParaRPr lang="en-US" altLang="en-US" sz="2000" dirty="0"/>
          </a:p>
        </p:txBody>
      </p:sp>
      <p:sp>
        <p:nvSpPr>
          <p:cNvPr id="12" name="직사각형 11"/>
          <p:cNvSpPr/>
          <p:nvPr/>
        </p:nvSpPr>
        <p:spPr>
          <a:xfrm>
            <a:off x="2209800" y="2635242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회사 내 사용자들에게 공지해야 될 내용을 작성 하여 알리기 위함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 되어있는 사원으로 로그인 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문서 제목과 내용이 비었는지 확인 해야 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등록한 작성자만 </a:t>
            </a:r>
            <a:r>
              <a:rPr lang="ko-KR" altLang="en-US" sz="1800" dirty="0" err="1"/>
              <a:t>게시글을</a:t>
            </a:r>
            <a:r>
              <a:rPr lang="ko-KR" altLang="en-US" sz="1800" dirty="0"/>
              <a:t> 수정 삭제 가능하게 해야 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댓글 등록 시 댓글 작성자만 수정 삭제가 가능해야 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 후 해당 게시판 리스트 페이지로 이동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공지게시판작성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3083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09800" y="2635241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공지해야 될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제목과 내용을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첨부 파일이 필요한 경우 문서</a:t>
            </a:r>
            <a:r>
              <a:rPr lang="en-US" altLang="ko-KR" sz="1800" dirty="0"/>
              <a:t>,</a:t>
            </a:r>
            <a:r>
              <a:rPr lang="ko-KR" altLang="en-US" sz="1800" dirty="0"/>
              <a:t>사진을 등을 첨부하여 등록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안되었을 경우 로그인 창으로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입력이 덜된 곳이 있으면 알림 메시지 출력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공지게시판작성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전성원</a:t>
            </a:r>
            <a:endParaRPr lang="en-US" altLang="en-US" sz="20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공지게시판작성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0946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공지한 게시물의 리스트 내용을 검색</a:t>
            </a:r>
            <a:r>
              <a:rPr lang="en-US" altLang="ko-KR" sz="1800" dirty="0"/>
              <a:t>(</a:t>
            </a:r>
            <a:r>
              <a:rPr lang="ko-KR" altLang="en-US" sz="1800" dirty="0"/>
              <a:t>조회</a:t>
            </a:r>
            <a:r>
              <a:rPr lang="en-US" altLang="ko-KR" sz="1800" dirty="0"/>
              <a:t>)</a:t>
            </a:r>
            <a:r>
              <a:rPr lang="ko-KR" altLang="en-US" sz="1800" dirty="0"/>
              <a:t>하기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사용자가 로그인 상태여야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공지게시판검색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공지게시판검색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8525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4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검색해야 될 게시판리스트로 이동 후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카테고리와 검색 내용을 입력 후 검색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조회된 내용 중 일치하는 제목을 클릭 후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상세 내용 조회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공지게시판검색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공지게시판검색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2980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1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공지한 게시물의 내용의 문제가 있어서 변경 수정 해야 될 때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 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등록한 작성자로 로그인 상태여야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 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글 수정 후 제목</a:t>
            </a:r>
            <a:r>
              <a:rPr lang="en-US" altLang="ko-KR" sz="1800" dirty="0"/>
              <a:t>,</a:t>
            </a:r>
            <a:r>
              <a:rPr lang="ko-KR" altLang="en-US" sz="1800" dirty="0"/>
              <a:t>내용이 비었는지 검사</a:t>
            </a:r>
          </a:p>
          <a:p>
            <a:pPr lvl="0" latinLnBrk="1"/>
            <a:r>
              <a:rPr lang="ko-KR" altLang="en-US" sz="1800" dirty="0"/>
              <a:t>  추가적으로 파일 첨부 업로드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공지게시판수정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공지게시판수정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1553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5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수정해야 될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수정이 필요한 내용을 재입력</a:t>
            </a:r>
            <a:r>
              <a:rPr lang="en-US" altLang="ko-KR" sz="1800" dirty="0"/>
              <a:t>, </a:t>
            </a:r>
            <a:r>
              <a:rPr lang="ko-KR" altLang="en-US" sz="1800" dirty="0"/>
              <a:t>재수정을 한 뒤</a:t>
            </a:r>
            <a:r>
              <a:rPr lang="en-US" altLang="ko-KR" sz="1800" dirty="0"/>
              <a:t>,</a:t>
            </a:r>
            <a:r>
              <a:rPr lang="ko-KR" altLang="en-US" sz="1800" dirty="0"/>
              <a:t> 등록 버튼을 다시 클릭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공지게시판수정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공지게시판수정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1261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09800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공지한 게시물을 삭제 해야 될 때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 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등록한 작성자로 로그인 상태여야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 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글 내용 작성자인지 확인 후 삭제 버튼을 보여줌</a:t>
            </a:r>
          </a:p>
          <a:p>
            <a:pPr lvl="0" latinLnBrk="1"/>
            <a:r>
              <a:rPr lang="ko-KR" altLang="en-US" sz="1800" dirty="0"/>
              <a:t> 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삭제와 동시에 첨부 파일도 같이 삭제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공지게시판삭제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전성원</a:t>
            </a:r>
            <a:endParaRPr lang="en-US" altLang="en-US" sz="2000" dirty="0"/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공지게시판삭제</a:t>
            </a:r>
            <a:endParaRPr lang="en-US" altLang="en-US" sz="2000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4224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삭제해야 될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작성자가 일치 할 경우 삭제 버튼을 눌러서 삭제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공지게시판삭제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공지게시판삭제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7664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공지내용의 첨부파일 내용을 내려 받을 때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엑터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r>
              <a:rPr lang="en-US" altLang="ko-KR" sz="1800" dirty="0"/>
              <a:t>, </a:t>
            </a:r>
            <a:r>
              <a:rPr lang="ko-KR" altLang="en-US" sz="1800" dirty="0"/>
              <a:t>로그인 한 회원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상태의 회원이여야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공지게시판첨부파일조회</a:t>
            </a:r>
            <a:r>
              <a:rPr lang="en-US" altLang="ko-KR" sz="2000" dirty="0"/>
              <a:t>      </a:t>
            </a:r>
            <a:r>
              <a:rPr lang="ko-KR" altLang="en-US" sz="2000" dirty="0"/>
              <a:t>작성자       전성원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공지게시판첨부파일조회</a:t>
            </a:r>
            <a:endParaRPr lang="en-US" altLang="en-US" sz="2000" dirty="0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5907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1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공지 </a:t>
            </a:r>
            <a:r>
              <a:rPr lang="ko-KR" altLang="en-US" sz="1800" dirty="0" err="1"/>
              <a:t>게시글에</a:t>
            </a:r>
            <a:r>
              <a:rPr lang="ko-KR" altLang="en-US" sz="1800" dirty="0"/>
              <a:t> 업로드 된 파일을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링크를 통하여 첨부파일 다운로드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r>
              <a:rPr lang="en-US" altLang="ko-KR" sz="1800" dirty="0"/>
              <a:t>- SVN(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 협업 개발 진행 시 첨부파일 동기화가 안 되는 문제 해결</a:t>
            </a:r>
          </a:p>
          <a:p>
            <a:r>
              <a:rPr lang="en-US" altLang="ko-KR" sz="1800" dirty="0"/>
              <a:t>  (upload</a:t>
            </a:r>
            <a:r>
              <a:rPr lang="ko-KR" altLang="en-US" sz="1800" dirty="0"/>
              <a:t>폴더를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폴더 내부로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공지게시판첨부파일조회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공지게시판첨부파일조회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4228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E75B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16385</Words>
  <Application>Microsoft Office PowerPoint</Application>
  <PresentationFormat>사용자 지정</PresentationFormat>
  <Paragraphs>5495</Paragraphs>
  <Slides>316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316</vt:i4>
      </vt:variant>
    </vt:vector>
  </HeadingPairs>
  <TitlesOfParts>
    <vt:vector size="322" baseType="lpstr">
      <vt:lpstr>굴림</vt:lpstr>
      <vt:lpstr>Arial</vt:lpstr>
      <vt:lpstr>나눔고딕</vt:lpstr>
      <vt:lpstr>맑은 고딕</vt:lpstr>
      <vt:lpstr>나눔고딕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박종찬</dc:creator>
  <cp:lastModifiedBy>kosta</cp:lastModifiedBy>
  <cp:revision>41</cp:revision>
  <dcterms:created xsi:type="dcterms:W3CDTF">2016-01-21T15:54:15Z</dcterms:created>
  <dcterms:modified xsi:type="dcterms:W3CDTF">2016-12-14T05:16:04Z</dcterms:modified>
</cp:coreProperties>
</file>